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8" r:id="rId4"/>
    <p:sldId id="275" r:id="rId5"/>
    <p:sldId id="265" r:id="rId6"/>
    <p:sldId id="276" r:id="rId7"/>
    <p:sldId id="261" r:id="rId8"/>
    <p:sldId id="277" r:id="rId9"/>
    <p:sldId id="278" r:id="rId10"/>
    <p:sldId id="274" r:id="rId11"/>
    <p:sldId id="279" r:id="rId12"/>
    <p:sldId id="264" r:id="rId13"/>
    <p:sldId id="289" r:id="rId14"/>
    <p:sldId id="263" r:id="rId15"/>
    <p:sldId id="286" r:id="rId16"/>
    <p:sldId id="267" r:id="rId17"/>
    <p:sldId id="281" r:id="rId18"/>
    <p:sldId id="287" r:id="rId19"/>
    <p:sldId id="282" r:id="rId20"/>
    <p:sldId id="283" r:id="rId21"/>
    <p:sldId id="284" r:id="rId22"/>
    <p:sldId id="271"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3" d="100"/>
          <a:sy n="103" d="100"/>
        </p:scale>
        <p:origin x="96" y="378"/>
      </p:cViewPr>
      <p:guideLst>
        <p:guide orient="horz" pos="2160"/>
        <p:guide pos="3840"/>
      </p:guideLst>
    </p:cSldViewPr>
  </p:slideViewPr>
  <p:notesTextViewPr>
    <p:cViewPr>
      <p:scale>
        <a:sx n="1" d="1"/>
        <a:sy n="1" d="1"/>
      </p:scale>
      <p:origin x="0" y="0"/>
    </p:cViewPr>
  </p:notesTextViewPr>
  <p:sorterViewPr>
    <p:cViewPr>
      <p:scale>
        <a:sx n="100" d="100"/>
        <a:sy n="10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D48DB-5D96-4913-905F-7F821D351C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DD54AF5-7AD3-491C-A254-DFF4A3C0C702}">
      <dgm:prSet phldrT="[Text]" custT="1"/>
      <dgm:spPr>
        <a:solidFill>
          <a:schemeClr val="bg2">
            <a:lumMod val="75000"/>
          </a:schemeClr>
        </a:solidFill>
        <a:ln>
          <a:solidFill>
            <a:schemeClr val="accent2">
              <a:lumMod val="40000"/>
              <a:lumOff val="60000"/>
            </a:schemeClr>
          </a:solidFill>
        </a:ln>
      </dgm:spPr>
      <dgm:t>
        <a:bodyPr/>
        <a:lstStyle/>
        <a:p>
          <a:r>
            <a:rPr lang="en-US" sz="2000" dirty="0" smtClean="0"/>
            <a:t>Identify the Problem</a:t>
          </a:r>
          <a:endParaRPr lang="en-US" sz="2000" dirty="0"/>
        </a:p>
      </dgm:t>
    </dgm:pt>
    <dgm:pt modelId="{55EA38AE-0B61-450F-AB79-3F25E9AF8161}" type="parTrans" cxnId="{21F9A5C4-BCC4-4657-A2D4-2C5441DEC5C7}">
      <dgm:prSet/>
      <dgm:spPr/>
      <dgm:t>
        <a:bodyPr/>
        <a:lstStyle/>
        <a:p>
          <a:endParaRPr lang="en-US"/>
        </a:p>
      </dgm:t>
    </dgm:pt>
    <dgm:pt modelId="{47434914-54EF-43A3-8BC7-4FAE6A70B806}" type="sibTrans" cxnId="{21F9A5C4-BCC4-4657-A2D4-2C5441DEC5C7}">
      <dgm:prSet/>
      <dgm:spPr/>
      <dgm:t>
        <a:bodyPr/>
        <a:lstStyle/>
        <a:p>
          <a:endParaRPr lang="en-US"/>
        </a:p>
      </dgm:t>
    </dgm:pt>
    <dgm:pt modelId="{BD7F31A0-BA28-49E6-9722-0FD58F7C7472}">
      <dgm:prSet phldrT="[Text]" custT="1"/>
      <dgm:spPr>
        <a:solidFill>
          <a:schemeClr val="bg2">
            <a:lumMod val="50000"/>
          </a:schemeClr>
        </a:solidFill>
      </dgm:spPr>
      <dgm:t>
        <a:bodyPr/>
        <a:lstStyle/>
        <a:p>
          <a:r>
            <a:rPr lang="en-US" sz="2000" dirty="0" smtClean="0"/>
            <a:t>Gather Information</a:t>
          </a:r>
          <a:endParaRPr lang="en-US" sz="2000" dirty="0"/>
        </a:p>
      </dgm:t>
    </dgm:pt>
    <dgm:pt modelId="{137BCFC6-339B-4E15-81C2-C51CCB07B621}" type="parTrans" cxnId="{D4DC070F-7B0E-48EE-9439-4DE100C1D9DD}">
      <dgm:prSet/>
      <dgm:spPr/>
      <dgm:t>
        <a:bodyPr/>
        <a:lstStyle/>
        <a:p>
          <a:endParaRPr lang="en-US"/>
        </a:p>
      </dgm:t>
    </dgm:pt>
    <dgm:pt modelId="{67EE7DA7-322A-4807-88CD-66CEA4C26024}" type="sibTrans" cxnId="{D4DC070F-7B0E-48EE-9439-4DE100C1D9DD}">
      <dgm:prSet/>
      <dgm:spPr/>
      <dgm:t>
        <a:bodyPr/>
        <a:lstStyle/>
        <a:p>
          <a:endParaRPr lang="en-US"/>
        </a:p>
      </dgm:t>
    </dgm:pt>
    <dgm:pt modelId="{2F37FC10-7CF2-4ED7-BE43-32AFC646385C}">
      <dgm:prSet phldrT="[Text]" custT="1"/>
      <dgm:spPr>
        <a:solidFill>
          <a:schemeClr val="accent2">
            <a:lumMod val="50000"/>
          </a:schemeClr>
        </a:solidFill>
        <a:ln>
          <a:solidFill>
            <a:schemeClr val="accent2">
              <a:lumMod val="50000"/>
            </a:schemeClr>
          </a:solidFill>
        </a:ln>
      </dgm:spPr>
      <dgm:t>
        <a:bodyPr/>
        <a:lstStyle/>
        <a:p>
          <a:r>
            <a:rPr lang="en-US" sz="2000" dirty="0" smtClean="0"/>
            <a:t>Develop Options</a:t>
          </a:r>
          <a:endParaRPr lang="en-US" sz="2000" dirty="0"/>
        </a:p>
      </dgm:t>
    </dgm:pt>
    <dgm:pt modelId="{67F21131-E76C-454F-93CF-BAC8BEFA15D4}" type="parTrans" cxnId="{2C238FB6-A80A-4EEB-B807-750555BB870A}">
      <dgm:prSet/>
      <dgm:spPr/>
      <dgm:t>
        <a:bodyPr/>
        <a:lstStyle/>
        <a:p>
          <a:endParaRPr lang="en-US"/>
        </a:p>
      </dgm:t>
    </dgm:pt>
    <dgm:pt modelId="{CA8F8731-A40D-4C8C-9C4E-DB0B31325E04}" type="sibTrans" cxnId="{2C238FB6-A80A-4EEB-B807-750555BB870A}">
      <dgm:prSet/>
      <dgm:spPr/>
      <dgm:t>
        <a:bodyPr/>
        <a:lstStyle/>
        <a:p>
          <a:endParaRPr lang="en-US"/>
        </a:p>
      </dgm:t>
    </dgm:pt>
    <dgm:pt modelId="{5ABAD6F1-BFF8-4081-B5A9-37E61EF6AA0A}">
      <dgm:prSet phldrT="[Text]" custT="1"/>
      <dgm:spPr>
        <a:ln>
          <a:solidFill>
            <a:schemeClr val="accent1">
              <a:lumMod val="60000"/>
              <a:lumOff val="40000"/>
            </a:schemeClr>
          </a:solidFill>
        </a:ln>
      </dgm:spPr>
      <dgm:t>
        <a:bodyPr/>
        <a:lstStyle/>
        <a:p>
          <a:r>
            <a:rPr lang="en-US" sz="2000" dirty="0" smtClean="0"/>
            <a:t>Select Preferred Alternative</a:t>
          </a:r>
          <a:endParaRPr lang="en-US" sz="2000" dirty="0"/>
        </a:p>
      </dgm:t>
    </dgm:pt>
    <dgm:pt modelId="{1EFA3E99-25A8-4769-B0E6-BFBADF3256A0}" type="parTrans" cxnId="{C043C578-BB5B-43E8-995F-9CF7D6DB751C}">
      <dgm:prSet/>
      <dgm:spPr/>
      <dgm:t>
        <a:bodyPr/>
        <a:lstStyle/>
        <a:p>
          <a:endParaRPr lang="en-US"/>
        </a:p>
      </dgm:t>
    </dgm:pt>
    <dgm:pt modelId="{DD0F739B-1734-44D4-ABBD-BA78DC761A93}" type="sibTrans" cxnId="{C043C578-BB5B-43E8-995F-9CF7D6DB751C}">
      <dgm:prSet/>
      <dgm:spPr/>
      <dgm:t>
        <a:bodyPr/>
        <a:lstStyle/>
        <a:p>
          <a:endParaRPr lang="en-US"/>
        </a:p>
      </dgm:t>
    </dgm:pt>
    <dgm:pt modelId="{12B1408C-7830-490A-8944-9F261A73A188}">
      <dgm:prSet phldrT="[Text]" custT="1"/>
      <dgm:spPr>
        <a:solidFill>
          <a:schemeClr val="accent1">
            <a:lumMod val="50000"/>
          </a:schemeClr>
        </a:solidFill>
      </dgm:spPr>
      <dgm:t>
        <a:bodyPr/>
        <a:lstStyle/>
        <a:p>
          <a:r>
            <a:rPr lang="en-US" sz="2000" dirty="0" smtClean="0"/>
            <a:t>Implement and Evaluate</a:t>
          </a:r>
          <a:endParaRPr lang="en-US" sz="2000" dirty="0"/>
        </a:p>
      </dgm:t>
    </dgm:pt>
    <dgm:pt modelId="{3F5C9F6C-9099-4BBD-A4E5-5AC4AA280207}" type="parTrans" cxnId="{76FD8360-A242-4FF3-BECF-DCEA11F1E277}">
      <dgm:prSet/>
      <dgm:spPr/>
      <dgm:t>
        <a:bodyPr/>
        <a:lstStyle/>
        <a:p>
          <a:endParaRPr lang="en-US"/>
        </a:p>
      </dgm:t>
    </dgm:pt>
    <dgm:pt modelId="{6CB83895-0449-4F5C-A266-E079A8EBB82C}" type="sibTrans" cxnId="{76FD8360-A242-4FF3-BECF-DCEA11F1E277}">
      <dgm:prSet/>
      <dgm:spPr/>
      <dgm:t>
        <a:bodyPr/>
        <a:lstStyle/>
        <a:p>
          <a:endParaRPr lang="en-US"/>
        </a:p>
      </dgm:t>
    </dgm:pt>
    <dgm:pt modelId="{9FB154AE-C03C-425B-8D9F-DDAF0E0A90F9}">
      <dgm:prSet custT="1"/>
      <dgm:spPr>
        <a:solidFill>
          <a:schemeClr val="accent2">
            <a:lumMod val="75000"/>
          </a:schemeClr>
        </a:solidFill>
        <a:ln>
          <a:solidFill>
            <a:schemeClr val="accent3">
              <a:lumMod val="50000"/>
            </a:schemeClr>
          </a:solidFill>
        </a:ln>
      </dgm:spPr>
      <dgm:t>
        <a:bodyPr/>
        <a:lstStyle/>
        <a:p>
          <a:r>
            <a:rPr lang="en-US" sz="2000" dirty="0" smtClean="0"/>
            <a:t>Analyze the Situation</a:t>
          </a:r>
          <a:endParaRPr lang="en-US" sz="2000" dirty="0"/>
        </a:p>
      </dgm:t>
    </dgm:pt>
    <dgm:pt modelId="{9CF8EC82-0A02-4A2E-A2EC-455F0F15AA57}" type="parTrans" cxnId="{E8B5A9F8-731B-41DE-B427-765990FEBC63}">
      <dgm:prSet/>
      <dgm:spPr/>
      <dgm:t>
        <a:bodyPr/>
        <a:lstStyle/>
        <a:p>
          <a:endParaRPr lang="en-US"/>
        </a:p>
      </dgm:t>
    </dgm:pt>
    <dgm:pt modelId="{65EAB342-4F03-49CE-BD23-0ABA75287659}" type="sibTrans" cxnId="{E8B5A9F8-731B-41DE-B427-765990FEBC63}">
      <dgm:prSet/>
      <dgm:spPr/>
      <dgm:t>
        <a:bodyPr/>
        <a:lstStyle/>
        <a:p>
          <a:endParaRPr lang="en-US"/>
        </a:p>
      </dgm:t>
    </dgm:pt>
    <dgm:pt modelId="{84551DEB-FC2A-4A19-BF28-01984D37C8FB}">
      <dgm:prSet custT="1"/>
      <dgm:spPr>
        <a:solidFill>
          <a:schemeClr val="accent1">
            <a:lumMod val="75000"/>
          </a:schemeClr>
        </a:solidFill>
      </dgm:spPr>
      <dgm:t>
        <a:bodyPr/>
        <a:lstStyle/>
        <a:p>
          <a:r>
            <a:rPr lang="en-US" sz="2000" dirty="0" smtClean="0"/>
            <a:t>Evaluate Alternatives</a:t>
          </a:r>
          <a:endParaRPr lang="en-US" sz="2000" dirty="0"/>
        </a:p>
      </dgm:t>
    </dgm:pt>
    <dgm:pt modelId="{6C2ADF25-0BDD-4C4C-85DB-AC02A6E0EE52}" type="parTrans" cxnId="{5A71AB93-DF72-45C1-BDE6-DEF2A4248B42}">
      <dgm:prSet/>
      <dgm:spPr/>
      <dgm:t>
        <a:bodyPr/>
        <a:lstStyle/>
        <a:p>
          <a:endParaRPr lang="en-US"/>
        </a:p>
      </dgm:t>
    </dgm:pt>
    <dgm:pt modelId="{A7D46B00-A3FB-4869-8F6D-0E221752DF40}" type="sibTrans" cxnId="{5A71AB93-DF72-45C1-BDE6-DEF2A4248B42}">
      <dgm:prSet/>
      <dgm:spPr/>
      <dgm:t>
        <a:bodyPr/>
        <a:lstStyle/>
        <a:p>
          <a:endParaRPr lang="en-US"/>
        </a:p>
      </dgm:t>
    </dgm:pt>
    <dgm:pt modelId="{9DBB8E4B-0A36-4A20-AD3E-E6B0BCAA10DA}" type="pres">
      <dgm:prSet presAssocID="{3E1D48DB-5D96-4913-905F-7F821D351C7A}" presName="cycle" presStyleCnt="0">
        <dgm:presLayoutVars>
          <dgm:dir/>
          <dgm:resizeHandles val="exact"/>
        </dgm:presLayoutVars>
      </dgm:prSet>
      <dgm:spPr/>
      <dgm:t>
        <a:bodyPr/>
        <a:lstStyle/>
        <a:p>
          <a:endParaRPr lang="en-US"/>
        </a:p>
      </dgm:t>
    </dgm:pt>
    <dgm:pt modelId="{97EBEA6C-77E1-4438-8F1F-E6BFAF39DCFD}" type="pres">
      <dgm:prSet presAssocID="{7DD54AF5-7AD3-491C-A254-DFF4A3C0C702}" presName="node" presStyleLbl="node1" presStyleIdx="0" presStyleCnt="7" custScaleX="127020">
        <dgm:presLayoutVars>
          <dgm:bulletEnabled val="1"/>
        </dgm:presLayoutVars>
      </dgm:prSet>
      <dgm:spPr/>
      <dgm:t>
        <a:bodyPr/>
        <a:lstStyle/>
        <a:p>
          <a:endParaRPr lang="en-US"/>
        </a:p>
      </dgm:t>
    </dgm:pt>
    <dgm:pt modelId="{D81D01A1-89DE-4171-B093-69FE07653E62}" type="pres">
      <dgm:prSet presAssocID="{7DD54AF5-7AD3-491C-A254-DFF4A3C0C702}" presName="spNode" presStyleCnt="0"/>
      <dgm:spPr/>
    </dgm:pt>
    <dgm:pt modelId="{E4CEF1E2-5168-4384-928C-45B37877B8B6}" type="pres">
      <dgm:prSet presAssocID="{47434914-54EF-43A3-8BC7-4FAE6A70B806}" presName="sibTrans" presStyleLbl="sibTrans1D1" presStyleIdx="0" presStyleCnt="7"/>
      <dgm:spPr/>
      <dgm:t>
        <a:bodyPr/>
        <a:lstStyle/>
        <a:p>
          <a:endParaRPr lang="en-US"/>
        </a:p>
      </dgm:t>
    </dgm:pt>
    <dgm:pt modelId="{F98BA31B-7F87-4D36-98BE-DB149DA12422}" type="pres">
      <dgm:prSet presAssocID="{BD7F31A0-BA28-49E6-9722-0FD58F7C7472}" presName="node" presStyleLbl="node1" presStyleIdx="1" presStyleCnt="7" custScaleX="116777">
        <dgm:presLayoutVars>
          <dgm:bulletEnabled val="1"/>
        </dgm:presLayoutVars>
      </dgm:prSet>
      <dgm:spPr/>
      <dgm:t>
        <a:bodyPr/>
        <a:lstStyle/>
        <a:p>
          <a:endParaRPr lang="en-US"/>
        </a:p>
      </dgm:t>
    </dgm:pt>
    <dgm:pt modelId="{8339D0E9-E7F7-47D5-AB9D-BBF5952D818C}" type="pres">
      <dgm:prSet presAssocID="{BD7F31A0-BA28-49E6-9722-0FD58F7C7472}" presName="spNode" presStyleCnt="0"/>
      <dgm:spPr/>
    </dgm:pt>
    <dgm:pt modelId="{8583394F-6748-4C53-B842-2B796B1E59F8}" type="pres">
      <dgm:prSet presAssocID="{67EE7DA7-322A-4807-88CD-66CEA4C26024}" presName="sibTrans" presStyleLbl="sibTrans1D1" presStyleIdx="1" presStyleCnt="7"/>
      <dgm:spPr/>
      <dgm:t>
        <a:bodyPr/>
        <a:lstStyle/>
        <a:p>
          <a:endParaRPr lang="en-US"/>
        </a:p>
      </dgm:t>
    </dgm:pt>
    <dgm:pt modelId="{B8893FCC-88E4-4C71-BF18-9B6E9A0D187B}" type="pres">
      <dgm:prSet presAssocID="{9FB154AE-C03C-425B-8D9F-DDAF0E0A90F9}" presName="node" presStyleLbl="node1" presStyleIdx="2" presStyleCnt="7" custRadScaleRad="99594" custRadScaleInc="-6221">
        <dgm:presLayoutVars>
          <dgm:bulletEnabled val="1"/>
        </dgm:presLayoutVars>
      </dgm:prSet>
      <dgm:spPr/>
      <dgm:t>
        <a:bodyPr/>
        <a:lstStyle/>
        <a:p>
          <a:endParaRPr lang="en-US"/>
        </a:p>
      </dgm:t>
    </dgm:pt>
    <dgm:pt modelId="{F8F6C04E-178F-4B43-8200-461B0842967F}" type="pres">
      <dgm:prSet presAssocID="{9FB154AE-C03C-425B-8D9F-DDAF0E0A90F9}" presName="spNode" presStyleCnt="0"/>
      <dgm:spPr/>
    </dgm:pt>
    <dgm:pt modelId="{7AEE81F2-8854-4822-A98D-344EBFA649B3}" type="pres">
      <dgm:prSet presAssocID="{65EAB342-4F03-49CE-BD23-0ABA75287659}" presName="sibTrans" presStyleLbl="sibTrans1D1" presStyleIdx="2" presStyleCnt="7"/>
      <dgm:spPr/>
      <dgm:t>
        <a:bodyPr/>
        <a:lstStyle/>
        <a:p>
          <a:endParaRPr lang="en-US"/>
        </a:p>
      </dgm:t>
    </dgm:pt>
    <dgm:pt modelId="{F6741AD5-CDD6-4990-8E57-C0E2F9C396E9}" type="pres">
      <dgm:prSet presAssocID="{2F37FC10-7CF2-4ED7-BE43-32AFC646385C}" presName="node" presStyleLbl="node1" presStyleIdx="3" presStyleCnt="7">
        <dgm:presLayoutVars>
          <dgm:bulletEnabled val="1"/>
        </dgm:presLayoutVars>
      </dgm:prSet>
      <dgm:spPr/>
      <dgm:t>
        <a:bodyPr/>
        <a:lstStyle/>
        <a:p>
          <a:endParaRPr lang="en-US"/>
        </a:p>
      </dgm:t>
    </dgm:pt>
    <dgm:pt modelId="{8871A546-A43A-4920-9852-F1431D3F39C6}" type="pres">
      <dgm:prSet presAssocID="{2F37FC10-7CF2-4ED7-BE43-32AFC646385C}" presName="spNode" presStyleCnt="0"/>
      <dgm:spPr/>
    </dgm:pt>
    <dgm:pt modelId="{8EA1E866-B209-432C-A3D7-6AF4D5B75531}" type="pres">
      <dgm:prSet presAssocID="{CA8F8731-A40D-4C8C-9C4E-DB0B31325E04}" presName="sibTrans" presStyleLbl="sibTrans1D1" presStyleIdx="3" presStyleCnt="7"/>
      <dgm:spPr/>
      <dgm:t>
        <a:bodyPr/>
        <a:lstStyle/>
        <a:p>
          <a:endParaRPr lang="en-US"/>
        </a:p>
      </dgm:t>
    </dgm:pt>
    <dgm:pt modelId="{12EED715-34E6-4EA9-9A13-B2716DE54566}" type="pres">
      <dgm:prSet presAssocID="{84551DEB-FC2A-4A19-BF28-01984D37C8FB}" presName="node" presStyleLbl="node1" presStyleIdx="4" presStyleCnt="7" custScaleX="118889">
        <dgm:presLayoutVars>
          <dgm:bulletEnabled val="1"/>
        </dgm:presLayoutVars>
      </dgm:prSet>
      <dgm:spPr/>
      <dgm:t>
        <a:bodyPr/>
        <a:lstStyle/>
        <a:p>
          <a:endParaRPr lang="en-US"/>
        </a:p>
      </dgm:t>
    </dgm:pt>
    <dgm:pt modelId="{5E7C6B21-F42D-47A0-8634-1ADC374BE7FA}" type="pres">
      <dgm:prSet presAssocID="{84551DEB-FC2A-4A19-BF28-01984D37C8FB}" presName="spNode" presStyleCnt="0"/>
      <dgm:spPr/>
    </dgm:pt>
    <dgm:pt modelId="{02FFC3A0-6969-488B-A693-41FD9B0C67FC}" type="pres">
      <dgm:prSet presAssocID="{A7D46B00-A3FB-4869-8F6D-0E221752DF40}" presName="sibTrans" presStyleLbl="sibTrans1D1" presStyleIdx="4" presStyleCnt="7"/>
      <dgm:spPr/>
      <dgm:t>
        <a:bodyPr/>
        <a:lstStyle/>
        <a:p>
          <a:endParaRPr lang="en-US"/>
        </a:p>
      </dgm:t>
    </dgm:pt>
    <dgm:pt modelId="{50567AF2-8AB0-4FC3-9F7A-17021AB6B0CB}" type="pres">
      <dgm:prSet presAssocID="{5ABAD6F1-BFF8-4081-B5A9-37E61EF6AA0A}" presName="node" presStyleLbl="node1" presStyleIdx="5" presStyleCnt="7" custScaleX="120385">
        <dgm:presLayoutVars>
          <dgm:bulletEnabled val="1"/>
        </dgm:presLayoutVars>
      </dgm:prSet>
      <dgm:spPr/>
      <dgm:t>
        <a:bodyPr/>
        <a:lstStyle/>
        <a:p>
          <a:endParaRPr lang="en-US"/>
        </a:p>
      </dgm:t>
    </dgm:pt>
    <dgm:pt modelId="{CACEAB08-67A1-4C3A-B5B3-8B1F248F28DB}" type="pres">
      <dgm:prSet presAssocID="{5ABAD6F1-BFF8-4081-B5A9-37E61EF6AA0A}" presName="spNode" presStyleCnt="0"/>
      <dgm:spPr/>
    </dgm:pt>
    <dgm:pt modelId="{DD670F05-CD57-4CA6-A1C1-98233D3AF525}" type="pres">
      <dgm:prSet presAssocID="{DD0F739B-1734-44D4-ABBD-BA78DC761A93}" presName="sibTrans" presStyleLbl="sibTrans1D1" presStyleIdx="5" presStyleCnt="7"/>
      <dgm:spPr/>
      <dgm:t>
        <a:bodyPr/>
        <a:lstStyle/>
        <a:p>
          <a:endParaRPr lang="en-US"/>
        </a:p>
      </dgm:t>
    </dgm:pt>
    <dgm:pt modelId="{AB8FAA58-F9A1-4731-B1DD-87C04B7E04AC}" type="pres">
      <dgm:prSet presAssocID="{12B1408C-7830-490A-8944-9F261A73A188}" presName="node" presStyleLbl="node1" presStyleIdx="6" presStyleCnt="7" custScaleX="119913">
        <dgm:presLayoutVars>
          <dgm:bulletEnabled val="1"/>
        </dgm:presLayoutVars>
      </dgm:prSet>
      <dgm:spPr/>
      <dgm:t>
        <a:bodyPr/>
        <a:lstStyle/>
        <a:p>
          <a:endParaRPr lang="en-US"/>
        </a:p>
      </dgm:t>
    </dgm:pt>
    <dgm:pt modelId="{5D4A184D-BA09-4D1B-8537-DA1178F37A64}" type="pres">
      <dgm:prSet presAssocID="{12B1408C-7830-490A-8944-9F261A73A188}" presName="spNode" presStyleCnt="0"/>
      <dgm:spPr/>
    </dgm:pt>
    <dgm:pt modelId="{2B8C4965-7445-4829-B441-59BC04C12F29}" type="pres">
      <dgm:prSet presAssocID="{6CB83895-0449-4F5C-A266-E079A8EBB82C}" presName="sibTrans" presStyleLbl="sibTrans1D1" presStyleIdx="6" presStyleCnt="7"/>
      <dgm:spPr/>
      <dgm:t>
        <a:bodyPr/>
        <a:lstStyle/>
        <a:p>
          <a:endParaRPr lang="en-US"/>
        </a:p>
      </dgm:t>
    </dgm:pt>
  </dgm:ptLst>
  <dgm:cxnLst>
    <dgm:cxn modelId="{E8B5A9F8-731B-41DE-B427-765990FEBC63}" srcId="{3E1D48DB-5D96-4913-905F-7F821D351C7A}" destId="{9FB154AE-C03C-425B-8D9F-DDAF0E0A90F9}" srcOrd="2" destOrd="0" parTransId="{9CF8EC82-0A02-4A2E-A2EC-455F0F15AA57}" sibTransId="{65EAB342-4F03-49CE-BD23-0ABA75287659}"/>
    <dgm:cxn modelId="{D48F48E3-AE5D-4535-8645-CBC50083AFB5}" type="presOf" srcId="{A7D46B00-A3FB-4869-8F6D-0E221752DF40}" destId="{02FFC3A0-6969-488B-A693-41FD9B0C67FC}" srcOrd="0" destOrd="0" presId="urn:microsoft.com/office/officeart/2005/8/layout/cycle5"/>
    <dgm:cxn modelId="{5186FDD4-3B72-499C-A67F-E849AEE937E8}" type="presOf" srcId="{7DD54AF5-7AD3-491C-A254-DFF4A3C0C702}" destId="{97EBEA6C-77E1-4438-8F1F-E6BFAF39DCFD}" srcOrd="0" destOrd="0" presId="urn:microsoft.com/office/officeart/2005/8/layout/cycle5"/>
    <dgm:cxn modelId="{7A06A36A-758D-44DB-94F5-77072FAC8371}" type="presOf" srcId="{BD7F31A0-BA28-49E6-9722-0FD58F7C7472}" destId="{F98BA31B-7F87-4D36-98BE-DB149DA12422}" srcOrd="0" destOrd="0" presId="urn:microsoft.com/office/officeart/2005/8/layout/cycle5"/>
    <dgm:cxn modelId="{D6AF0EF5-1844-4877-9586-968CF260EA40}" type="presOf" srcId="{47434914-54EF-43A3-8BC7-4FAE6A70B806}" destId="{E4CEF1E2-5168-4384-928C-45B37877B8B6}" srcOrd="0" destOrd="0" presId="urn:microsoft.com/office/officeart/2005/8/layout/cycle5"/>
    <dgm:cxn modelId="{C07E6349-3360-4FBB-801F-747CB20EE0A3}" type="presOf" srcId="{3E1D48DB-5D96-4913-905F-7F821D351C7A}" destId="{9DBB8E4B-0A36-4A20-AD3E-E6B0BCAA10DA}" srcOrd="0" destOrd="0" presId="urn:microsoft.com/office/officeart/2005/8/layout/cycle5"/>
    <dgm:cxn modelId="{21F9A5C4-BCC4-4657-A2D4-2C5441DEC5C7}" srcId="{3E1D48DB-5D96-4913-905F-7F821D351C7A}" destId="{7DD54AF5-7AD3-491C-A254-DFF4A3C0C702}" srcOrd="0" destOrd="0" parTransId="{55EA38AE-0B61-450F-AB79-3F25E9AF8161}" sibTransId="{47434914-54EF-43A3-8BC7-4FAE6A70B806}"/>
    <dgm:cxn modelId="{E486ED7B-D691-47DD-9DA3-58C4293FEC53}" type="presOf" srcId="{65EAB342-4F03-49CE-BD23-0ABA75287659}" destId="{7AEE81F2-8854-4822-A98D-344EBFA649B3}" srcOrd="0" destOrd="0" presId="urn:microsoft.com/office/officeart/2005/8/layout/cycle5"/>
    <dgm:cxn modelId="{4B135914-4EF0-47DF-A43D-5C3FF16C756C}" type="presOf" srcId="{DD0F739B-1734-44D4-ABBD-BA78DC761A93}" destId="{DD670F05-CD57-4CA6-A1C1-98233D3AF525}" srcOrd="0" destOrd="0" presId="urn:microsoft.com/office/officeart/2005/8/layout/cycle5"/>
    <dgm:cxn modelId="{7B6F75F6-ACA9-44D1-86B5-05E22AECB2F4}" type="presOf" srcId="{9FB154AE-C03C-425B-8D9F-DDAF0E0A90F9}" destId="{B8893FCC-88E4-4C71-BF18-9B6E9A0D187B}" srcOrd="0" destOrd="0" presId="urn:microsoft.com/office/officeart/2005/8/layout/cycle5"/>
    <dgm:cxn modelId="{2C238FB6-A80A-4EEB-B807-750555BB870A}" srcId="{3E1D48DB-5D96-4913-905F-7F821D351C7A}" destId="{2F37FC10-7CF2-4ED7-BE43-32AFC646385C}" srcOrd="3" destOrd="0" parTransId="{67F21131-E76C-454F-93CF-BAC8BEFA15D4}" sibTransId="{CA8F8731-A40D-4C8C-9C4E-DB0B31325E04}"/>
    <dgm:cxn modelId="{82735504-01A4-4ACF-9782-324F64515B0E}" type="presOf" srcId="{2F37FC10-7CF2-4ED7-BE43-32AFC646385C}" destId="{F6741AD5-CDD6-4990-8E57-C0E2F9C396E9}" srcOrd="0" destOrd="0" presId="urn:microsoft.com/office/officeart/2005/8/layout/cycle5"/>
    <dgm:cxn modelId="{B9217486-6A36-40DB-9B3E-958B384076E3}" type="presOf" srcId="{6CB83895-0449-4F5C-A266-E079A8EBB82C}" destId="{2B8C4965-7445-4829-B441-59BC04C12F29}" srcOrd="0" destOrd="0" presId="urn:microsoft.com/office/officeart/2005/8/layout/cycle5"/>
    <dgm:cxn modelId="{C043C578-BB5B-43E8-995F-9CF7D6DB751C}" srcId="{3E1D48DB-5D96-4913-905F-7F821D351C7A}" destId="{5ABAD6F1-BFF8-4081-B5A9-37E61EF6AA0A}" srcOrd="5" destOrd="0" parTransId="{1EFA3E99-25A8-4769-B0E6-BFBADF3256A0}" sibTransId="{DD0F739B-1734-44D4-ABBD-BA78DC761A93}"/>
    <dgm:cxn modelId="{06D48C4C-6019-4034-A15C-5C3E2D1BDFB0}" type="presOf" srcId="{84551DEB-FC2A-4A19-BF28-01984D37C8FB}" destId="{12EED715-34E6-4EA9-9A13-B2716DE54566}" srcOrd="0" destOrd="0" presId="urn:microsoft.com/office/officeart/2005/8/layout/cycle5"/>
    <dgm:cxn modelId="{C065108B-D5EA-4631-8DB2-492F53BAB2FB}" type="presOf" srcId="{CA8F8731-A40D-4C8C-9C4E-DB0B31325E04}" destId="{8EA1E866-B209-432C-A3D7-6AF4D5B75531}" srcOrd="0" destOrd="0" presId="urn:microsoft.com/office/officeart/2005/8/layout/cycle5"/>
    <dgm:cxn modelId="{76FD8360-A242-4FF3-BECF-DCEA11F1E277}" srcId="{3E1D48DB-5D96-4913-905F-7F821D351C7A}" destId="{12B1408C-7830-490A-8944-9F261A73A188}" srcOrd="6" destOrd="0" parTransId="{3F5C9F6C-9099-4BBD-A4E5-5AC4AA280207}" sibTransId="{6CB83895-0449-4F5C-A266-E079A8EBB82C}"/>
    <dgm:cxn modelId="{4D8596AD-4DD1-4FAC-A433-2BA228ABDC5D}" type="presOf" srcId="{67EE7DA7-322A-4807-88CD-66CEA4C26024}" destId="{8583394F-6748-4C53-B842-2B796B1E59F8}" srcOrd="0" destOrd="0" presId="urn:microsoft.com/office/officeart/2005/8/layout/cycle5"/>
    <dgm:cxn modelId="{112A8030-DFE7-40C8-A80E-CF2073B6DFFC}" type="presOf" srcId="{12B1408C-7830-490A-8944-9F261A73A188}" destId="{AB8FAA58-F9A1-4731-B1DD-87C04B7E04AC}" srcOrd="0" destOrd="0" presId="urn:microsoft.com/office/officeart/2005/8/layout/cycle5"/>
    <dgm:cxn modelId="{0BB78DC4-C981-425E-A787-02828C50D982}" type="presOf" srcId="{5ABAD6F1-BFF8-4081-B5A9-37E61EF6AA0A}" destId="{50567AF2-8AB0-4FC3-9F7A-17021AB6B0CB}" srcOrd="0" destOrd="0" presId="urn:microsoft.com/office/officeart/2005/8/layout/cycle5"/>
    <dgm:cxn modelId="{D4DC070F-7B0E-48EE-9439-4DE100C1D9DD}" srcId="{3E1D48DB-5D96-4913-905F-7F821D351C7A}" destId="{BD7F31A0-BA28-49E6-9722-0FD58F7C7472}" srcOrd="1" destOrd="0" parTransId="{137BCFC6-339B-4E15-81C2-C51CCB07B621}" sibTransId="{67EE7DA7-322A-4807-88CD-66CEA4C26024}"/>
    <dgm:cxn modelId="{5A71AB93-DF72-45C1-BDE6-DEF2A4248B42}" srcId="{3E1D48DB-5D96-4913-905F-7F821D351C7A}" destId="{84551DEB-FC2A-4A19-BF28-01984D37C8FB}" srcOrd="4" destOrd="0" parTransId="{6C2ADF25-0BDD-4C4C-85DB-AC02A6E0EE52}" sibTransId="{A7D46B00-A3FB-4869-8F6D-0E221752DF40}"/>
    <dgm:cxn modelId="{B67D6B09-9FEF-40BD-845F-A24B4CFD75BE}" type="presParOf" srcId="{9DBB8E4B-0A36-4A20-AD3E-E6B0BCAA10DA}" destId="{97EBEA6C-77E1-4438-8F1F-E6BFAF39DCFD}" srcOrd="0" destOrd="0" presId="urn:microsoft.com/office/officeart/2005/8/layout/cycle5"/>
    <dgm:cxn modelId="{72BA61A2-F0D3-48B3-912B-B7DBE8CECDFE}" type="presParOf" srcId="{9DBB8E4B-0A36-4A20-AD3E-E6B0BCAA10DA}" destId="{D81D01A1-89DE-4171-B093-69FE07653E62}" srcOrd="1" destOrd="0" presId="urn:microsoft.com/office/officeart/2005/8/layout/cycle5"/>
    <dgm:cxn modelId="{7D1882DB-4FC7-4EA7-AC84-15C89F6BECA2}" type="presParOf" srcId="{9DBB8E4B-0A36-4A20-AD3E-E6B0BCAA10DA}" destId="{E4CEF1E2-5168-4384-928C-45B37877B8B6}" srcOrd="2" destOrd="0" presId="urn:microsoft.com/office/officeart/2005/8/layout/cycle5"/>
    <dgm:cxn modelId="{FEA77888-F4E1-4D2B-BE06-67A5A3B49F16}" type="presParOf" srcId="{9DBB8E4B-0A36-4A20-AD3E-E6B0BCAA10DA}" destId="{F98BA31B-7F87-4D36-98BE-DB149DA12422}" srcOrd="3" destOrd="0" presId="urn:microsoft.com/office/officeart/2005/8/layout/cycle5"/>
    <dgm:cxn modelId="{EC399128-EE2F-4B10-B27D-596DA305DAF1}" type="presParOf" srcId="{9DBB8E4B-0A36-4A20-AD3E-E6B0BCAA10DA}" destId="{8339D0E9-E7F7-47D5-AB9D-BBF5952D818C}" srcOrd="4" destOrd="0" presId="urn:microsoft.com/office/officeart/2005/8/layout/cycle5"/>
    <dgm:cxn modelId="{C5822579-2B37-48BF-8804-22B2D67B717F}" type="presParOf" srcId="{9DBB8E4B-0A36-4A20-AD3E-E6B0BCAA10DA}" destId="{8583394F-6748-4C53-B842-2B796B1E59F8}" srcOrd="5" destOrd="0" presId="urn:microsoft.com/office/officeart/2005/8/layout/cycle5"/>
    <dgm:cxn modelId="{0CAE1FFE-7FF6-453C-9B2B-DA871F19F32B}" type="presParOf" srcId="{9DBB8E4B-0A36-4A20-AD3E-E6B0BCAA10DA}" destId="{B8893FCC-88E4-4C71-BF18-9B6E9A0D187B}" srcOrd="6" destOrd="0" presId="urn:microsoft.com/office/officeart/2005/8/layout/cycle5"/>
    <dgm:cxn modelId="{D0709A7F-5B70-4635-AA8D-A8BBB8CFAFC1}" type="presParOf" srcId="{9DBB8E4B-0A36-4A20-AD3E-E6B0BCAA10DA}" destId="{F8F6C04E-178F-4B43-8200-461B0842967F}" srcOrd="7" destOrd="0" presId="urn:microsoft.com/office/officeart/2005/8/layout/cycle5"/>
    <dgm:cxn modelId="{6013B2E9-3053-44C8-9438-D9B8B3F610FE}" type="presParOf" srcId="{9DBB8E4B-0A36-4A20-AD3E-E6B0BCAA10DA}" destId="{7AEE81F2-8854-4822-A98D-344EBFA649B3}" srcOrd="8" destOrd="0" presId="urn:microsoft.com/office/officeart/2005/8/layout/cycle5"/>
    <dgm:cxn modelId="{1A0996E5-1E56-4DDA-A4C2-3DEFCF03B0D6}" type="presParOf" srcId="{9DBB8E4B-0A36-4A20-AD3E-E6B0BCAA10DA}" destId="{F6741AD5-CDD6-4990-8E57-C0E2F9C396E9}" srcOrd="9" destOrd="0" presId="urn:microsoft.com/office/officeart/2005/8/layout/cycle5"/>
    <dgm:cxn modelId="{88BEEF04-EEF9-4674-B7FE-F4810839FE6D}" type="presParOf" srcId="{9DBB8E4B-0A36-4A20-AD3E-E6B0BCAA10DA}" destId="{8871A546-A43A-4920-9852-F1431D3F39C6}" srcOrd="10" destOrd="0" presId="urn:microsoft.com/office/officeart/2005/8/layout/cycle5"/>
    <dgm:cxn modelId="{F9884C27-96D9-442D-BFD5-3442B7A16DF7}" type="presParOf" srcId="{9DBB8E4B-0A36-4A20-AD3E-E6B0BCAA10DA}" destId="{8EA1E866-B209-432C-A3D7-6AF4D5B75531}" srcOrd="11" destOrd="0" presId="urn:microsoft.com/office/officeart/2005/8/layout/cycle5"/>
    <dgm:cxn modelId="{D0A9EC8F-43DB-4702-ADB6-47E455CC9F40}" type="presParOf" srcId="{9DBB8E4B-0A36-4A20-AD3E-E6B0BCAA10DA}" destId="{12EED715-34E6-4EA9-9A13-B2716DE54566}" srcOrd="12" destOrd="0" presId="urn:microsoft.com/office/officeart/2005/8/layout/cycle5"/>
    <dgm:cxn modelId="{A2B97607-A73B-4692-827A-CA1EB6CA49DD}" type="presParOf" srcId="{9DBB8E4B-0A36-4A20-AD3E-E6B0BCAA10DA}" destId="{5E7C6B21-F42D-47A0-8634-1ADC374BE7FA}" srcOrd="13" destOrd="0" presId="urn:microsoft.com/office/officeart/2005/8/layout/cycle5"/>
    <dgm:cxn modelId="{D6A1CB48-04BC-4C40-B8C9-BA455ED67FCF}" type="presParOf" srcId="{9DBB8E4B-0A36-4A20-AD3E-E6B0BCAA10DA}" destId="{02FFC3A0-6969-488B-A693-41FD9B0C67FC}" srcOrd="14" destOrd="0" presId="urn:microsoft.com/office/officeart/2005/8/layout/cycle5"/>
    <dgm:cxn modelId="{ECDA4AA6-A88A-416E-996E-C16E296450B4}" type="presParOf" srcId="{9DBB8E4B-0A36-4A20-AD3E-E6B0BCAA10DA}" destId="{50567AF2-8AB0-4FC3-9F7A-17021AB6B0CB}" srcOrd="15" destOrd="0" presId="urn:microsoft.com/office/officeart/2005/8/layout/cycle5"/>
    <dgm:cxn modelId="{7A012987-8204-4198-A60D-1F219782138A}" type="presParOf" srcId="{9DBB8E4B-0A36-4A20-AD3E-E6B0BCAA10DA}" destId="{CACEAB08-67A1-4C3A-B5B3-8B1F248F28DB}" srcOrd="16" destOrd="0" presId="urn:microsoft.com/office/officeart/2005/8/layout/cycle5"/>
    <dgm:cxn modelId="{56CF3FC3-DFBB-465D-A669-C9CFDFE866F4}" type="presParOf" srcId="{9DBB8E4B-0A36-4A20-AD3E-E6B0BCAA10DA}" destId="{DD670F05-CD57-4CA6-A1C1-98233D3AF525}" srcOrd="17" destOrd="0" presId="urn:microsoft.com/office/officeart/2005/8/layout/cycle5"/>
    <dgm:cxn modelId="{62CC7F34-E6AA-4FC4-854B-2E84FB83186E}" type="presParOf" srcId="{9DBB8E4B-0A36-4A20-AD3E-E6B0BCAA10DA}" destId="{AB8FAA58-F9A1-4731-B1DD-87C04B7E04AC}" srcOrd="18" destOrd="0" presId="urn:microsoft.com/office/officeart/2005/8/layout/cycle5"/>
    <dgm:cxn modelId="{D4B3ACE3-4650-44BA-A02A-8639A502E1BC}" type="presParOf" srcId="{9DBB8E4B-0A36-4A20-AD3E-E6B0BCAA10DA}" destId="{5D4A184D-BA09-4D1B-8537-DA1178F37A64}" srcOrd="19" destOrd="0" presId="urn:microsoft.com/office/officeart/2005/8/layout/cycle5"/>
    <dgm:cxn modelId="{C68FCA39-A746-4346-ADB9-ED3BD991E5EC}" type="presParOf" srcId="{9DBB8E4B-0A36-4A20-AD3E-E6B0BCAA10DA}" destId="{2B8C4965-7445-4829-B441-59BC04C12F29}" srcOrd="20" destOrd="0" presId="urn:microsoft.com/office/officeart/2005/8/layout/cycle5"/>
  </dgm:cxnLst>
  <dgm:bg/>
  <dgm:whole>
    <a:ln w="38100">
      <a:solidFill>
        <a:schemeClr val="bg2">
          <a:lumMod val="1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EA6C-77E1-4438-8F1F-E6BFAF39DCFD}">
      <dsp:nvSpPr>
        <dsp:cNvPr id="0" name=""/>
        <dsp:cNvSpPr/>
      </dsp:nvSpPr>
      <dsp:spPr>
        <a:xfrm>
          <a:off x="3773717" y="1809"/>
          <a:ext cx="1619868" cy="828935"/>
        </a:xfrm>
        <a:prstGeom prst="roundRect">
          <a:avLst/>
        </a:prstGeom>
        <a:solidFill>
          <a:schemeClr val="bg2">
            <a:lumMod val="75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Identify the Problem</a:t>
          </a:r>
          <a:endParaRPr lang="en-US" sz="2000" kern="1200" dirty="0"/>
        </a:p>
      </dsp:txBody>
      <dsp:txXfrm>
        <a:off x="3814182" y="42274"/>
        <a:ext cx="1538938" cy="748005"/>
      </dsp:txXfrm>
    </dsp:sp>
    <dsp:sp modelId="{E4CEF1E2-5168-4384-928C-45B37877B8B6}">
      <dsp:nvSpPr>
        <dsp:cNvPr id="0" name=""/>
        <dsp:cNvSpPr/>
      </dsp:nvSpPr>
      <dsp:spPr>
        <a:xfrm>
          <a:off x="2220293" y="416277"/>
          <a:ext cx="4726716" cy="4726716"/>
        </a:xfrm>
        <a:custGeom>
          <a:avLst/>
          <a:gdLst/>
          <a:ahLst/>
          <a:cxnLst/>
          <a:rect l="0" t="0" r="0" b="0"/>
          <a:pathLst>
            <a:path>
              <a:moveTo>
                <a:pt x="3302595" y="194649"/>
              </a:moveTo>
              <a:arcTo wR="2363358" hR="2363358" stAng="17605006" swAng="61119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8BA31B-7F87-4D36-98BE-DB149DA12422}">
      <dsp:nvSpPr>
        <dsp:cNvPr id="0" name=""/>
        <dsp:cNvSpPr/>
      </dsp:nvSpPr>
      <dsp:spPr>
        <a:xfrm>
          <a:off x="5686779" y="891637"/>
          <a:ext cx="1489240" cy="82893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Gather Information</a:t>
          </a:r>
          <a:endParaRPr lang="en-US" sz="2000" kern="1200" dirty="0"/>
        </a:p>
      </dsp:txBody>
      <dsp:txXfrm>
        <a:off x="5727244" y="932102"/>
        <a:ext cx="1408310" cy="748005"/>
      </dsp:txXfrm>
    </dsp:sp>
    <dsp:sp modelId="{8583394F-6748-4C53-B842-2B796B1E59F8}">
      <dsp:nvSpPr>
        <dsp:cNvPr id="0" name=""/>
        <dsp:cNvSpPr/>
      </dsp:nvSpPr>
      <dsp:spPr>
        <a:xfrm>
          <a:off x="2211276" y="398094"/>
          <a:ext cx="4726716" cy="4726716"/>
        </a:xfrm>
        <a:custGeom>
          <a:avLst/>
          <a:gdLst/>
          <a:ahLst/>
          <a:cxnLst/>
          <a:rect l="0" t="0" r="0" b="0"/>
          <a:pathLst>
            <a:path>
              <a:moveTo>
                <a:pt x="4576316" y="1533733"/>
              </a:moveTo>
              <a:arcTo wR="2363358" hR="2363358" stAng="20366956" swAng="10214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8893FCC-88E4-4C71-BF18-9B6E9A0D187B}">
      <dsp:nvSpPr>
        <dsp:cNvPr id="0" name=""/>
        <dsp:cNvSpPr/>
      </dsp:nvSpPr>
      <dsp:spPr>
        <a:xfrm>
          <a:off x="6250108" y="2846128"/>
          <a:ext cx="1275285" cy="828935"/>
        </a:xfrm>
        <a:prstGeom prst="roundRect">
          <a:avLst/>
        </a:prstGeom>
        <a:solidFill>
          <a:schemeClr val="accent2">
            <a:lumMod val="75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Analyze the Situation</a:t>
          </a:r>
          <a:endParaRPr lang="en-US" sz="2000" kern="1200" dirty="0"/>
        </a:p>
      </dsp:txBody>
      <dsp:txXfrm>
        <a:off x="6290573" y="2886593"/>
        <a:ext cx="1194355" cy="748005"/>
      </dsp:txXfrm>
    </dsp:sp>
    <dsp:sp modelId="{7AEE81F2-8854-4822-A98D-344EBFA649B3}">
      <dsp:nvSpPr>
        <dsp:cNvPr id="0" name=""/>
        <dsp:cNvSpPr/>
      </dsp:nvSpPr>
      <dsp:spPr>
        <a:xfrm>
          <a:off x="2203346" y="432510"/>
          <a:ext cx="4726716" cy="4726716"/>
        </a:xfrm>
        <a:custGeom>
          <a:avLst/>
          <a:gdLst/>
          <a:ahLst/>
          <a:cxnLst/>
          <a:rect l="0" t="0" r="0" b="0"/>
          <a:pathLst>
            <a:path>
              <a:moveTo>
                <a:pt x="4476080" y="3422538"/>
              </a:moveTo>
              <a:arcTo wR="2363358" hR="2363358" stAng="1597571" swAng="8722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741AD5-CDD6-4990-8E57-C0E2F9C396E9}">
      <dsp:nvSpPr>
        <dsp:cNvPr id="0" name=""/>
        <dsp:cNvSpPr/>
      </dsp:nvSpPr>
      <dsp:spPr>
        <a:xfrm>
          <a:off x="4971431" y="4494479"/>
          <a:ext cx="1275285" cy="828935"/>
        </a:xfrm>
        <a:prstGeom prst="roundRect">
          <a:avLst/>
        </a:prstGeom>
        <a:solidFill>
          <a:schemeClr val="accent2">
            <a:lumMod val="5000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Develop Options</a:t>
          </a:r>
          <a:endParaRPr lang="en-US" sz="2000" kern="1200" dirty="0"/>
        </a:p>
      </dsp:txBody>
      <dsp:txXfrm>
        <a:off x="5011896" y="4534944"/>
        <a:ext cx="1194355" cy="748005"/>
      </dsp:txXfrm>
    </dsp:sp>
    <dsp:sp modelId="{8EA1E866-B209-432C-A3D7-6AF4D5B75531}">
      <dsp:nvSpPr>
        <dsp:cNvPr id="0" name=""/>
        <dsp:cNvSpPr/>
      </dsp:nvSpPr>
      <dsp:spPr>
        <a:xfrm>
          <a:off x="2220293" y="416277"/>
          <a:ext cx="4726716" cy="4726716"/>
        </a:xfrm>
        <a:custGeom>
          <a:avLst/>
          <a:gdLst/>
          <a:ahLst/>
          <a:cxnLst/>
          <a:rect l="0" t="0" r="0" b="0"/>
          <a:pathLst>
            <a:path>
              <a:moveTo>
                <a:pt x="2621317" y="4712595"/>
              </a:moveTo>
              <a:arcTo wR="2363358" hR="2363358" stAng="5024022" swAng="57502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2EED715-34E6-4EA9-9A13-B2716DE54566}">
      <dsp:nvSpPr>
        <dsp:cNvPr id="0" name=""/>
        <dsp:cNvSpPr/>
      </dsp:nvSpPr>
      <dsp:spPr>
        <a:xfrm>
          <a:off x="2800141" y="4494479"/>
          <a:ext cx="1516174" cy="82893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Evaluate Alternatives</a:t>
          </a:r>
          <a:endParaRPr lang="en-US" sz="2000" kern="1200" dirty="0"/>
        </a:p>
      </dsp:txBody>
      <dsp:txXfrm>
        <a:off x="2840606" y="4534944"/>
        <a:ext cx="1435244" cy="748005"/>
      </dsp:txXfrm>
    </dsp:sp>
    <dsp:sp modelId="{02FFC3A0-6969-488B-A693-41FD9B0C67FC}">
      <dsp:nvSpPr>
        <dsp:cNvPr id="0" name=""/>
        <dsp:cNvSpPr/>
      </dsp:nvSpPr>
      <dsp:spPr>
        <a:xfrm>
          <a:off x="2220293" y="416277"/>
          <a:ext cx="4726716" cy="4726716"/>
        </a:xfrm>
        <a:custGeom>
          <a:avLst/>
          <a:gdLst/>
          <a:ahLst/>
          <a:cxnLst/>
          <a:rect l="0" t="0" r="0" b="0"/>
          <a:pathLst>
            <a:path>
              <a:moveTo>
                <a:pt x="605253" y="3942766"/>
              </a:moveTo>
              <a:arcTo wR="2363358" hR="2363358" stAng="8283887" swAng="83432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0567AF2-8AB0-4FC3-9F7A-17021AB6B0CB}">
      <dsp:nvSpPr>
        <dsp:cNvPr id="0" name=""/>
        <dsp:cNvSpPr/>
      </dsp:nvSpPr>
      <dsp:spPr>
        <a:xfrm>
          <a:off x="1511921" y="2891064"/>
          <a:ext cx="1535252" cy="828935"/>
        </a:xfrm>
        <a:prstGeom prst="roundRect">
          <a:avLst/>
        </a:prstGeom>
        <a:solidFill>
          <a:schemeClr val="accent1">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Select Preferred Alternative</a:t>
          </a:r>
          <a:endParaRPr lang="en-US" sz="2000" kern="1200" dirty="0"/>
        </a:p>
      </dsp:txBody>
      <dsp:txXfrm>
        <a:off x="1552386" y="2931529"/>
        <a:ext cx="1454322" cy="748005"/>
      </dsp:txXfrm>
    </dsp:sp>
    <dsp:sp modelId="{DD670F05-CD57-4CA6-A1C1-98233D3AF525}">
      <dsp:nvSpPr>
        <dsp:cNvPr id="0" name=""/>
        <dsp:cNvSpPr/>
      </dsp:nvSpPr>
      <dsp:spPr>
        <a:xfrm>
          <a:off x="2220293" y="416277"/>
          <a:ext cx="4726716" cy="4726716"/>
        </a:xfrm>
        <a:custGeom>
          <a:avLst/>
          <a:gdLst/>
          <a:ahLst/>
          <a:cxnLst/>
          <a:rect l="0" t="0" r="0" b="0"/>
          <a:pathLst>
            <a:path>
              <a:moveTo>
                <a:pt x="3455" y="2235597"/>
              </a:moveTo>
              <a:arcTo wR="2363358" hR="2363358" stAng="10985931" swAng="10633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8FAA58-F9A1-4731-B1DD-87C04B7E04AC}">
      <dsp:nvSpPr>
        <dsp:cNvPr id="0" name=""/>
        <dsp:cNvSpPr/>
      </dsp:nvSpPr>
      <dsp:spPr>
        <a:xfrm>
          <a:off x="1971287" y="891637"/>
          <a:ext cx="1529233" cy="82893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Implement and Evaluate</a:t>
          </a:r>
          <a:endParaRPr lang="en-US" sz="2000" kern="1200" dirty="0"/>
        </a:p>
      </dsp:txBody>
      <dsp:txXfrm>
        <a:off x="2011752" y="932102"/>
        <a:ext cx="1448303" cy="748005"/>
      </dsp:txXfrm>
    </dsp:sp>
    <dsp:sp modelId="{2B8C4965-7445-4829-B441-59BC04C12F29}">
      <dsp:nvSpPr>
        <dsp:cNvPr id="0" name=""/>
        <dsp:cNvSpPr/>
      </dsp:nvSpPr>
      <dsp:spPr>
        <a:xfrm>
          <a:off x="2220293" y="416277"/>
          <a:ext cx="4726716" cy="4726716"/>
        </a:xfrm>
        <a:custGeom>
          <a:avLst/>
          <a:gdLst/>
          <a:ahLst/>
          <a:cxnLst/>
          <a:rect l="0" t="0" r="0" b="0"/>
          <a:pathLst>
            <a:path>
              <a:moveTo>
                <a:pt x="1055379" y="394944"/>
              </a:moveTo>
              <a:arcTo wR="2363358" hR="2363358" stAng="14183796" swAng="61119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85FD9-BD46-4B2D-8984-D75AF20C190F}" type="datetimeFigureOut">
              <a:rPr lang="en-US" smtClean="0"/>
              <a:t>2/16/2017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11CCE-332A-4FA4-ACAE-B96C5AFE198D}" type="slidenum">
              <a:rPr lang="en-US" smtClean="0"/>
              <a:t>‹#›</a:t>
            </a:fld>
            <a:endParaRPr lang="en-US"/>
          </a:p>
        </p:txBody>
      </p:sp>
    </p:spTree>
    <p:extLst>
      <p:ext uri="{BB962C8B-B14F-4D97-AF65-F5344CB8AC3E}">
        <p14:creationId xmlns:p14="http://schemas.microsoft.com/office/powerpoint/2010/main" val="405698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CDC9F-E97E-4AA1-820C-CE8979A3D3F0}" type="datetime1">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337914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C4101-4990-4785-BC4F-4D1D7DA0530A}" type="datetime1">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417660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89EF4-CED6-439E-9F51-0662FDD689CF}" type="datetime1">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185166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D6BD-EA3A-4237-A8CF-FC6D6ABED552}" type="datetime1">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30768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7FC72-1251-484E-97ED-7D643C8AE935}" type="datetime1">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296958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3764F-E70F-42D7-8989-004416E97153}" type="datetime1">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72730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D1378-5D79-4FD1-A6F3-6CE7200897EC}" type="datetime1">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266069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42500-ED1C-44D7-BC10-3D222B08A31F}" type="datetime1">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144163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0564-06E2-403C-8782-3834BFBA1581}" type="datetime1">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52128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4ACC5-840D-4751-A2AF-5B04023FCFF6}" type="datetime1">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307634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8AA4D-B456-4CFB-996C-DBFA05ADCB11}" type="datetime1">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3724C-6ECF-4A2E-8F21-A56B8A0EFE11}" type="slidenum">
              <a:rPr lang="en-US" smtClean="0"/>
              <a:pPr/>
              <a:t>‹#›</a:t>
            </a:fld>
            <a:endParaRPr lang="en-US"/>
          </a:p>
        </p:txBody>
      </p:sp>
    </p:spTree>
    <p:extLst>
      <p:ext uri="{BB962C8B-B14F-4D97-AF65-F5344CB8AC3E}">
        <p14:creationId xmlns:p14="http://schemas.microsoft.com/office/powerpoint/2010/main" val="93893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4649D-FC77-42A4-8092-A1CC4AD316E1}" type="datetime1">
              <a:rPr lang="en-US" smtClean="0"/>
              <a:t>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3724C-6ECF-4A2E-8F21-A56B8A0EFE11}" type="slidenum">
              <a:rPr lang="en-US" smtClean="0"/>
              <a:pPr/>
              <a:t>‹#›</a:t>
            </a:fld>
            <a:endParaRPr lang="en-US"/>
          </a:p>
        </p:txBody>
      </p:sp>
      <p:pic>
        <p:nvPicPr>
          <p:cNvPr id="7" name="Picture 7" descr="page bann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23813"/>
            <a:ext cx="12123964"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09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cision making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5006"/>
            <a:ext cx="12192000" cy="4892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 </a:t>
            </a:r>
            <a:r>
              <a:rPr lang="en-US" b="1" i="1" dirty="0" smtClean="0">
                <a:solidFill>
                  <a:schemeClr val="accent2"/>
                </a:solidFill>
              </a:rPr>
              <a:t>DECISION MAKING</a:t>
            </a:r>
            <a:endParaRPr lang="en-US" b="1" i="1" dirty="0">
              <a:solidFill>
                <a:schemeClr val="accent2"/>
              </a:solidFill>
            </a:endParaRPr>
          </a:p>
        </p:txBody>
      </p:sp>
      <p:sp>
        <p:nvSpPr>
          <p:cNvPr id="3" name="Subtitle 2"/>
          <p:cNvSpPr>
            <a:spLocks noGrp="1"/>
          </p:cNvSpPr>
          <p:nvPr>
            <p:ph type="subTitle" idx="1"/>
          </p:nvPr>
        </p:nvSpPr>
        <p:spPr/>
        <p:txBody>
          <a:bodyPr/>
          <a:lstStyle/>
          <a:p>
            <a:r>
              <a:rPr lang="en-US" b="1" dirty="0" smtClean="0"/>
              <a:t>Dorie Blackwood MBA</a:t>
            </a:r>
            <a:endParaRPr lang="en-US" b="1" dirty="0"/>
          </a:p>
        </p:txBody>
      </p:sp>
      <p:sp>
        <p:nvSpPr>
          <p:cNvPr id="4" name="Date Placeholder 3"/>
          <p:cNvSpPr>
            <a:spLocks noGrp="1"/>
          </p:cNvSpPr>
          <p:nvPr>
            <p:ph type="dt" sz="half" idx="10"/>
          </p:nvPr>
        </p:nvSpPr>
        <p:spPr/>
        <p:txBody>
          <a:bodyPr/>
          <a:lstStyle/>
          <a:p>
            <a:fld id="{930046C6-79BA-4254-A266-F5EE0DE08A49}"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1</a:t>
            </a:fld>
            <a:endParaRPr lang="en-US"/>
          </a:p>
        </p:txBody>
      </p:sp>
    </p:spTree>
    <p:extLst>
      <p:ext uri="{BB962C8B-B14F-4D97-AF65-F5344CB8AC3E}">
        <p14:creationId xmlns:p14="http://schemas.microsoft.com/office/powerpoint/2010/main" val="416824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80" y="535709"/>
            <a:ext cx="10515600" cy="1154546"/>
          </a:xfrm>
        </p:spPr>
        <p:txBody>
          <a:bodyPr/>
          <a:lstStyle/>
          <a:p>
            <a:r>
              <a:rPr lang="en-US" dirty="0" smtClean="0"/>
              <a:t>Individual vs. Collective Decision Making</a:t>
            </a:r>
            <a:endParaRPr lang="en-US" dirty="0"/>
          </a:p>
        </p:txBody>
      </p:sp>
      <p:sp>
        <p:nvSpPr>
          <p:cNvPr id="3" name="Content Placeholder 2"/>
          <p:cNvSpPr>
            <a:spLocks noGrp="1"/>
          </p:cNvSpPr>
          <p:nvPr>
            <p:ph sz="half" idx="1"/>
          </p:nvPr>
        </p:nvSpPr>
        <p:spPr>
          <a:xfrm>
            <a:off x="762000" y="2090651"/>
            <a:ext cx="5212080" cy="4363403"/>
          </a:xfrm>
        </p:spPr>
        <p:txBody>
          <a:bodyPr>
            <a:normAutofit fontScale="70000" lnSpcReduction="20000"/>
          </a:bodyPr>
          <a:lstStyle/>
          <a:p>
            <a:pPr>
              <a:buNone/>
            </a:pPr>
            <a:r>
              <a:rPr lang="en-US" b="1" i="1" dirty="0" smtClean="0">
                <a:solidFill>
                  <a:schemeClr val="accent1"/>
                </a:solidFill>
              </a:rPr>
              <a:t>Advantages</a:t>
            </a:r>
            <a:r>
              <a:rPr lang="en-US" b="1" i="1" dirty="0" smtClean="0"/>
              <a:t> </a:t>
            </a:r>
          </a:p>
          <a:p>
            <a:pPr>
              <a:buNone/>
            </a:pPr>
            <a:endParaRPr lang="en-US" b="1" dirty="0" smtClean="0"/>
          </a:p>
          <a:p>
            <a:r>
              <a:rPr lang="en-US" dirty="0" smtClean="0"/>
              <a:t>Quick action and fast solution to a problem or a situation. </a:t>
            </a:r>
          </a:p>
          <a:p>
            <a:r>
              <a:rPr lang="en-US" dirty="0" smtClean="0"/>
              <a:t>No arguments or conflicting opinions on how to address the problem. </a:t>
            </a:r>
          </a:p>
          <a:p>
            <a:r>
              <a:rPr lang="en-US" dirty="0" smtClean="0"/>
              <a:t>Individual solely responsible for the decision reached, whether good or bad. </a:t>
            </a:r>
          </a:p>
          <a:p>
            <a:r>
              <a:rPr lang="en-US" dirty="0" smtClean="0"/>
              <a:t>Fully accountable for the outcome of the decision and its consequences. </a:t>
            </a:r>
          </a:p>
          <a:p>
            <a:pPr>
              <a:buNone/>
            </a:pPr>
            <a:endParaRPr lang="en-US" dirty="0" smtClean="0"/>
          </a:p>
          <a:p>
            <a:endParaRPr lang="en-US" dirty="0"/>
          </a:p>
          <a:p>
            <a:pPr>
              <a:buNone/>
            </a:pPr>
            <a:endParaRPr lang="en-US" dirty="0" smtClean="0"/>
          </a:p>
        </p:txBody>
      </p:sp>
      <p:sp>
        <p:nvSpPr>
          <p:cNvPr id="4" name="Content Placeholder 3"/>
          <p:cNvSpPr>
            <a:spLocks noGrp="1"/>
          </p:cNvSpPr>
          <p:nvPr>
            <p:ph sz="half" idx="2"/>
          </p:nvPr>
        </p:nvSpPr>
        <p:spPr>
          <a:xfrm>
            <a:off x="6273800" y="2187574"/>
            <a:ext cx="5181600" cy="4351338"/>
          </a:xfrm>
          <a:ln w="28575">
            <a:solidFill>
              <a:schemeClr val="accent1">
                <a:lumMod val="60000"/>
                <a:lumOff val="40000"/>
              </a:schemeClr>
            </a:solidFill>
          </a:ln>
        </p:spPr>
        <p:txBody>
          <a:bodyPr>
            <a:normAutofit fontScale="70000" lnSpcReduction="20000"/>
          </a:bodyPr>
          <a:lstStyle/>
          <a:p>
            <a:pPr>
              <a:buNone/>
            </a:pPr>
            <a:r>
              <a:rPr lang="en-US" b="1" i="1" dirty="0" smtClean="0">
                <a:solidFill>
                  <a:schemeClr val="accent1"/>
                </a:solidFill>
              </a:rPr>
              <a:t>Disadvantages:</a:t>
            </a:r>
          </a:p>
          <a:p>
            <a:r>
              <a:rPr lang="en-US" dirty="0" smtClean="0"/>
              <a:t>Individual’s own perception.  Lack of collective experience.</a:t>
            </a:r>
          </a:p>
          <a:p>
            <a:r>
              <a:rPr lang="en-US" dirty="0" smtClean="0"/>
              <a:t>Great reliance on intuition and gut-feelings</a:t>
            </a:r>
          </a:p>
          <a:p>
            <a:r>
              <a:rPr lang="en-US" dirty="0" smtClean="0"/>
              <a:t>Not many creative solutions generated when only one person makes the decision. </a:t>
            </a:r>
          </a:p>
          <a:p>
            <a:r>
              <a:rPr lang="en-US" dirty="0" smtClean="0"/>
              <a:t>Difficulty reaching a decision especially if individual is indecisive or fearful. </a:t>
            </a:r>
          </a:p>
          <a:p>
            <a:r>
              <a:rPr lang="en-US" dirty="0" smtClean="0"/>
              <a:t>Difficult for individual to assess whether s/he is experiencing a decision making pitfall. </a:t>
            </a:r>
          </a:p>
          <a:p>
            <a:r>
              <a:rPr lang="en-US" dirty="0" smtClean="0"/>
              <a:t>May affect reputation and trust (good or bad judgment)</a:t>
            </a:r>
          </a:p>
          <a:p>
            <a:pPr>
              <a:buNone/>
            </a:pPr>
            <a:endParaRPr lang="en-US" dirty="0"/>
          </a:p>
        </p:txBody>
      </p:sp>
      <p:sp>
        <p:nvSpPr>
          <p:cNvPr id="6" name="TextBox 5"/>
          <p:cNvSpPr txBox="1"/>
          <p:nvPr/>
        </p:nvSpPr>
        <p:spPr>
          <a:xfrm>
            <a:off x="838200" y="1453898"/>
            <a:ext cx="3947160" cy="369332"/>
          </a:xfrm>
          <a:prstGeom prst="rect">
            <a:avLst/>
          </a:prstGeom>
          <a:noFill/>
        </p:spPr>
        <p:txBody>
          <a:bodyPr wrap="square" rtlCol="0" anchor="ctr">
            <a:spAutoFit/>
          </a:bodyPr>
          <a:lstStyle/>
          <a:p>
            <a:r>
              <a:rPr lang="en-US" b="1" u="sng" dirty="0" smtClean="0"/>
              <a:t>Individual Decision Making</a:t>
            </a:r>
            <a:endParaRPr lang="en-US" b="1" u="sng" dirty="0"/>
          </a:p>
        </p:txBody>
      </p:sp>
      <p:sp>
        <p:nvSpPr>
          <p:cNvPr id="5" name="Date Placeholder 4"/>
          <p:cNvSpPr>
            <a:spLocks noGrp="1"/>
          </p:cNvSpPr>
          <p:nvPr>
            <p:ph type="dt" sz="half" idx="10"/>
          </p:nvPr>
        </p:nvSpPr>
        <p:spPr/>
        <p:txBody>
          <a:bodyPr/>
          <a:lstStyle/>
          <a:p>
            <a:fld id="{7EAC785F-321F-4F60-882A-65C9BB4E515D}" type="datetime1">
              <a:rPr lang="en-US" smtClean="0"/>
              <a:t>2/16/2017</a:t>
            </a:fld>
            <a:endParaRPr lang="en-US"/>
          </a:p>
        </p:txBody>
      </p:sp>
      <p:sp>
        <p:nvSpPr>
          <p:cNvPr id="7" name="Slide Number Placeholder 6"/>
          <p:cNvSpPr>
            <a:spLocks noGrp="1"/>
          </p:cNvSpPr>
          <p:nvPr>
            <p:ph type="sldNum" sz="quarter" idx="12"/>
          </p:nvPr>
        </p:nvSpPr>
        <p:spPr/>
        <p:txBody>
          <a:bodyPr/>
          <a:lstStyle/>
          <a:p>
            <a:fld id="{4CF3724C-6ECF-4A2E-8F21-A56B8A0EFE11}" type="slidenum">
              <a:rPr lang="en-US" smtClean="0"/>
              <a:pPr/>
              <a:t>10</a:t>
            </a:fld>
            <a:endParaRPr lang="en-US"/>
          </a:p>
        </p:txBody>
      </p:sp>
    </p:spTree>
    <p:extLst>
      <p:ext uri="{BB962C8B-B14F-4D97-AF65-F5344CB8AC3E}">
        <p14:creationId xmlns:p14="http://schemas.microsoft.com/office/powerpoint/2010/main" val="1360136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8470"/>
            <a:ext cx="10515600" cy="1325563"/>
          </a:xfrm>
        </p:spPr>
        <p:txBody>
          <a:bodyPr>
            <a:normAutofit/>
          </a:bodyPr>
          <a:lstStyle/>
          <a:p>
            <a:r>
              <a:rPr lang="en-US" dirty="0" smtClean="0"/>
              <a:t>Collective or Participative Decision Making</a:t>
            </a:r>
            <a:br>
              <a:rPr lang="en-US" dirty="0" smtClean="0"/>
            </a:br>
            <a:endParaRPr lang="en-US" dirty="0"/>
          </a:p>
        </p:txBody>
      </p:sp>
      <p:sp>
        <p:nvSpPr>
          <p:cNvPr id="4" name="Content Placeholder 3"/>
          <p:cNvSpPr>
            <a:spLocks noGrp="1"/>
          </p:cNvSpPr>
          <p:nvPr>
            <p:ph sz="half" idx="1"/>
          </p:nvPr>
        </p:nvSpPr>
        <p:spPr>
          <a:ln w="28575">
            <a:solidFill>
              <a:schemeClr val="accent1">
                <a:lumMod val="75000"/>
              </a:schemeClr>
            </a:solidFill>
          </a:ln>
        </p:spPr>
        <p:txBody>
          <a:bodyPr>
            <a:normAutofit fontScale="92500" lnSpcReduction="10000"/>
          </a:bodyPr>
          <a:lstStyle/>
          <a:p>
            <a:pPr>
              <a:buNone/>
            </a:pPr>
            <a:r>
              <a:rPr lang="en-US" i="1" dirty="0" smtClean="0">
                <a:solidFill>
                  <a:schemeClr val="accent1"/>
                </a:solidFill>
              </a:rPr>
              <a:t>Advantages</a:t>
            </a:r>
          </a:p>
          <a:p>
            <a:r>
              <a:rPr lang="en-US" dirty="0" smtClean="0"/>
              <a:t>Greater buy-in, acceptance of outcome</a:t>
            </a:r>
          </a:p>
          <a:p>
            <a:r>
              <a:rPr lang="en-US" dirty="0" smtClean="0"/>
              <a:t>Fosters relationship/ team building</a:t>
            </a:r>
          </a:p>
          <a:p>
            <a:r>
              <a:rPr lang="en-US" dirty="0" smtClean="0"/>
              <a:t>Provides staff empowerment</a:t>
            </a:r>
          </a:p>
          <a:p>
            <a:r>
              <a:rPr lang="en-US" dirty="0" smtClean="0"/>
              <a:t>More/varied creative solutions proposed</a:t>
            </a:r>
          </a:p>
          <a:p>
            <a:r>
              <a:rPr lang="en-US" dirty="0" smtClean="0"/>
              <a:t>Better decisions made (research proves this)</a:t>
            </a:r>
          </a:p>
          <a:p>
            <a:r>
              <a:rPr lang="en-US" dirty="0" smtClean="0"/>
              <a:t>Shared responsibility for the outcome</a:t>
            </a:r>
          </a:p>
          <a:p>
            <a:endParaRPr lang="en-US" dirty="0"/>
          </a:p>
        </p:txBody>
      </p:sp>
      <p:sp>
        <p:nvSpPr>
          <p:cNvPr id="5" name="Content Placeholder 4"/>
          <p:cNvSpPr>
            <a:spLocks noGrp="1"/>
          </p:cNvSpPr>
          <p:nvPr>
            <p:ph sz="half" idx="2"/>
          </p:nvPr>
        </p:nvSpPr>
        <p:spPr/>
        <p:txBody>
          <a:bodyPr>
            <a:normAutofit fontScale="92500" lnSpcReduction="10000"/>
          </a:bodyPr>
          <a:lstStyle/>
          <a:p>
            <a:pPr>
              <a:buNone/>
            </a:pPr>
            <a:r>
              <a:rPr lang="en-US" i="1" dirty="0" smtClean="0">
                <a:solidFill>
                  <a:schemeClr val="accent1"/>
                </a:solidFill>
              </a:rPr>
              <a:t>Disadvantages</a:t>
            </a:r>
          </a:p>
          <a:p>
            <a:pPr>
              <a:buFont typeface="Courier New" pitchFamily="49" charset="0"/>
              <a:buChar char="o"/>
            </a:pPr>
            <a:r>
              <a:rPr lang="en-US" dirty="0" smtClean="0"/>
              <a:t>Slower process (study proves that the actual decision making time does not increase with groups)</a:t>
            </a:r>
          </a:p>
          <a:p>
            <a:pPr marL="0" indent="0">
              <a:buNone/>
            </a:pPr>
            <a:endParaRPr lang="en-US" dirty="0" smtClean="0"/>
          </a:p>
          <a:p>
            <a:pPr>
              <a:buFont typeface="Courier New" pitchFamily="49" charset="0"/>
              <a:buChar char="o"/>
            </a:pPr>
            <a:r>
              <a:rPr lang="en-US" dirty="0" smtClean="0"/>
              <a:t>Sometimes difficult to get consensus</a:t>
            </a:r>
          </a:p>
          <a:p>
            <a:pPr>
              <a:buFont typeface="Courier New" pitchFamily="49" charset="0"/>
              <a:buChar char="o"/>
            </a:pPr>
            <a:endParaRPr lang="en-US" dirty="0" smtClean="0"/>
          </a:p>
          <a:p>
            <a:pPr>
              <a:buFont typeface="Courier New" pitchFamily="49" charset="0"/>
              <a:buChar char="o"/>
            </a:pPr>
            <a:endParaRPr lang="en-US" dirty="0"/>
          </a:p>
        </p:txBody>
      </p:sp>
      <p:sp>
        <p:nvSpPr>
          <p:cNvPr id="3" name="Date Placeholder 2"/>
          <p:cNvSpPr>
            <a:spLocks noGrp="1"/>
          </p:cNvSpPr>
          <p:nvPr>
            <p:ph type="dt" sz="half" idx="10"/>
          </p:nvPr>
        </p:nvSpPr>
        <p:spPr/>
        <p:txBody>
          <a:bodyPr/>
          <a:lstStyle/>
          <a:p>
            <a:fld id="{4246FC5E-DDE9-4049-82AD-56AA3777F492}" type="datetime1">
              <a:rPr lang="en-US" smtClean="0"/>
              <a:t>2/16/2017</a:t>
            </a:fld>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50588466"/>
              </p:ext>
            </p:extLst>
          </p:nvPr>
        </p:nvGraphicFramePr>
        <p:xfrm>
          <a:off x="2423160" y="1182254"/>
          <a:ext cx="9037320" cy="532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16200000">
            <a:off x="-1108660" y="3184533"/>
            <a:ext cx="5217160" cy="1323439"/>
          </a:xfrm>
          <a:prstGeom prst="rect">
            <a:avLst/>
          </a:prstGeom>
          <a:solidFill>
            <a:schemeClr val="bg2">
              <a:lumMod val="90000"/>
            </a:schemeClr>
          </a:solidFill>
          <a:ln>
            <a:solidFill>
              <a:schemeClr val="tx2">
                <a:lumMod val="50000"/>
              </a:schemeClr>
            </a:solidFill>
          </a:ln>
        </p:spPr>
        <p:txBody>
          <a:bodyPr vert="horz" wrap="square" rtlCol="0">
            <a:spAutoFit/>
          </a:bodyPr>
          <a:lstStyle/>
          <a:p>
            <a:r>
              <a:rPr lang="en-US" sz="4000" b="1" dirty="0" smtClean="0"/>
              <a:t>The 7-step Decision Making Process</a:t>
            </a:r>
            <a:endParaRPr lang="en-US" sz="4000" b="1" dirty="0"/>
          </a:p>
        </p:txBody>
      </p:sp>
      <p:sp>
        <p:nvSpPr>
          <p:cNvPr id="2" name="Date Placeholder 1"/>
          <p:cNvSpPr>
            <a:spLocks noGrp="1"/>
          </p:cNvSpPr>
          <p:nvPr>
            <p:ph type="dt" sz="half" idx="10"/>
          </p:nvPr>
        </p:nvSpPr>
        <p:spPr/>
        <p:txBody>
          <a:bodyPr/>
          <a:lstStyle/>
          <a:p>
            <a:fld id="{970760FD-B963-4B68-9B85-D7CE2FC73F72}"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12</a:t>
            </a:fld>
            <a:endParaRPr lang="en-US"/>
          </a:p>
        </p:txBody>
      </p:sp>
    </p:spTree>
    <p:extLst>
      <p:ext uri="{BB962C8B-B14F-4D97-AF65-F5344CB8AC3E}">
        <p14:creationId xmlns:p14="http://schemas.microsoft.com/office/powerpoint/2010/main" val="244869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cision making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6" y="1502229"/>
            <a:ext cx="3239588" cy="398417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22CD496-B675-4B95-ACF1-AE2AE7D51E52}"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13</a:t>
            </a:fld>
            <a:endParaRPr lang="en-US"/>
          </a:p>
        </p:txBody>
      </p:sp>
      <p:sp>
        <p:nvSpPr>
          <p:cNvPr id="5" name="TextBox 4"/>
          <p:cNvSpPr txBox="1"/>
          <p:nvPr/>
        </p:nvSpPr>
        <p:spPr>
          <a:xfrm>
            <a:off x="3775166" y="1438254"/>
            <a:ext cx="8151223" cy="677108"/>
          </a:xfrm>
          <a:prstGeom prst="rect">
            <a:avLst/>
          </a:prstGeom>
          <a:noFill/>
          <a:ln w="38100">
            <a:solidFill>
              <a:schemeClr val="accent1">
                <a:lumMod val="75000"/>
              </a:schemeClr>
            </a:solidFill>
          </a:ln>
        </p:spPr>
        <p:txBody>
          <a:bodyPr wrap="square" rtlCol="0">
            <a:spAutoFit/>
          </a:bodyPr>
          <a:lstStyle/>
          <a:p>
            <a:r>
              <a:rPr lang="en-US" sz="2000" b="1" dirty="0" smtClean="0"/>
              <a:t>Lack of Response:  </a:t>
            </a:r>
            <a:r>
              <a:rPr lang="en-US" dirty="0" smtClean="0"/>
              <a:t>Brainstorm – no discussion, no critical evaluation. One emerges which is acceptable to the group. Others discarded</a:t>
            </a:r>
            <a:endParaRPr lang="en-US" dirty="0"/>
          </a:p>
        </p:txBody>
      </p:sp>
      <p:sp>
        <p:nvSpPr>
          <p:cNvPr id="7" name="TextBox 6"/>
          <p:cNvSpPr txBox="1"/>
          <p:nvPr/>
        </p:nvSpPr>
        <p:spPr>
          <a:xfrm>
            <a:off x="3762103" y="2359242"/>
            <a:ext cx="8151223" cy="677108"/>
          </a:xfrm>
          <a:prstGeom prst="rect">
            <a:avLst/>
          </a:prstGeom>
          <a:noFill/>
          <a:ln w="38100">
            <a:solidFill>
              <a:schemeClr val="accent1">
                <a:lumMod val="75000"/>
              </a:schemeClr>
            </a:solidFill>
          </a:ln>
        </p:spPr>
        <p:txBody>
          <a:bodyPr wrap="square" rtlCol="0">
            <a:spAutoFit/>
          </a:bodyPr>
          <a:lstStyle/>
          <a:p>
            <a:r>
              <a:rPr lang="en-US" sz="2000" b="1" dirty="0" smtClean="0"/>
              <a:t>Authority Rule:</a:t>
            </a:r>
            <a:r>
              <a:rPr lang="en-US" b="1" dirty="0" smtClean="0"/>
              <a:t> </a:t>
            </a:r>
            <a:r>
              <a:rPr lang="en-US" dirty="0" smtClean="0"/>
              <a:t>The team lead makes the decision for the group, with or without discussion.</a:t>
            </a:r>
            <a:endParaRPr lang="en-US" dirty="0"/>
          </a:p>
        </p:txBody>
      </p:sp>
      <p:sp>
        <p:nvSpPr>
          <p:cNvPr id="8" name="TextBox 7"/>
          <p:cNvSpPr txBox="1"/>
          <p:nvPr/>
        </p:nvSpPr>
        <p:spPr>
          <a:xfrm>
            <a:off x="3775166" y="3290944"/>
            <a:ext cx="8151222" cy="677108"/>
          </a:xfrm>
          <a:prstGeom prst="rect">
            <a:avLst/>
          </a:prstGeom>
          <a:noFill/>
          <a:ln w="38100">
            <a:solidFill>
              <a:schemeClr val="accent1">
                <a:lumMod val="75000"/>
              </a:schemeClr>
            </a:solidFill>
          </a:ln>
        </p:spPr>
        <p:txBody>
          <a:bodyPr wrap="square" rtlCol="0">
            <a:spAutoFit/>
          </a:bodyPr>
          <a:lstStyle/>
          <a:p>
            <a:r>
              <a:rPr lang="en-US" sz="2000" b="1" dirty="0" smtClean="0"/>
              <a:t>Minority Rule:  </a:t>
            </a:r>
            <a:r>
              <a:rPr lang="en-US" dirty="0" smtClean="0"/>
              <a:t>Two or three dominant persons “railroad” the group into a decision.  Limited opportunity to question or challenge the decision, or outcome.</a:t>
            </a:r>
            <a:endParaRPr lang="en-US" dirty="0"/>
          </a:p>
        </p:txBody>
      </p:sp>
      <p:sp>
        <p:nvSpPr>
          <p:cNvPr id="9" name="TextBox 8"/>
          <p:cNvSpPr txBox="1"/>
          <p:nvPr/>
        </p:nvSpPr>
        <p:spPr>
          <a:xfrm>
            <a:off x="3775167" y="4276911"/>
            <a:ext cx="8151222" cy="400110"/>
          </a:xfrm>
          <a:prstGeom prst="rect">
            <a:avLst/>
          </a:prstGeom>
          <a:noFill/>
          <a:ln w="38100">
            <a:solidFill>
              <a:schemeClr val="accent1">
                <a:lumMod val="75000"/>
              </a:schemeClr>
            </a:solidFill>
          </a:ln>
        </p:spPr>
        <p:txBody>
          <a:bodyPr wrap="square" rtlCol="0">
            <a:spAutoFit/>
          </a:bodyPr>
          <a:lstStyle/>
          <a:p>
            <a:r>
              <a:rPr lang="en-US" sz="2000" b="1" dirty="0" smtClean="0"/>
              <a:t>Majority Rule:</a:t>
            </a:r>
            <a:r>
              <a:rPr lang="en-US" sz="2000" dirty="0" smtClean="0"/>
              <a:t>  </a:t>
            </a:r>
            <a:r>
              <a:rPr lang="en-US" dirty="0" smtClean="0"/>
              <a:t>Formal voting or polling to identify the outcome most favoured.</a:t>
            </a:r>
            <a:endParaRPr lang="en-US" dirty="0"/>
          </a:p>
        </p:txBody>
      </p:sp>
      <p:sp>
        <p:nvSpPr>
          <p:cNvPr id="10" name="TextBox 9"/>
          <p:cNvSpPr txBox="1"/>
          <p:nvPr/>
        </p:nvSpPr>
        <p:spPr>
          <a:xfrm>
            <a:off x="3775166" y="4973376"/>
            <a:ext cx="8151222" cy="677108"/>
          </a:xfrm>
          <a:prstGeom prst="rect">
            <a:avLst/>
          </a:prstGeom>
          <a:noFill/>
          <a:ln w="38100">
            <a:solidFill>
              <a:schemeClr val="accent1">
                <a:lumMod val="75000"/>
              </a:schemeClr>
            </a:solidFill>
          </a:ln>
        </p:spPr>
        <p:txBody>
          <a:bodyPr wrap="square" rtlCol="0">
            <a:spAutoFit/>
          </a:bodyPr>
          <a:lstStyle/>
          <a:p>
            <a:r>
              <a:rPr lang="en-US" sz="2000" b="1" dirty="0" smtClean="0"/>
              <a:t>Consensus:</a:t>
            </a:r>
            <a:r>
              <a:rPr lang="en-US" dirty="0" smtClean="0"/>
              <a:t> Alternatives are discussed until one emerges that most members </a:t>
            </a:r>
            <a:r>
              <a:rPr lang="en-US" dirty="0" err="1" smtClean="0"/>
              <a:t>favour</a:t>
            </a:r>
            <a:r>
              <a:rPr lang="en-US" dirty="0" smtClean="0"/>
              <a:t>, while others give their support, grudgingly or otherwise.</a:t>
            </a:r>
            <a:endParaRPr lang="en-US" dirty="0"/>
          </a:p>
        </p:txBody>
      </p:sp>
      <p:sp>
        <p:nvSpPr>
          <p:cNvPr id="11" name="TextBox 10"/>
          <p:cNvSpPr txBox="1"/>
          <p:nvPr/>
        </p:nvSpPr>
        <p:spPr>
          <a:xfrm>
            <a:off x="770182" y="787737"/>
            <a:ext cx="6714308" cy="523220"/>
          </a:xfrm>
          <a:prstGeom prst="rect">
            <a:avLst/>
          </a:prstGeom>
          <a:noFill/>
          <a:ln w="38100">
            <a:noFill/>
          </a:ln>
        </p:spPr>
        <p:txBody>
          <a:bodyPr wrap="square" rtlCol="0">
            <a:spAutoFit/>
          </a:bodyPr>
          <a:lstStyle/>
          <a:p>
            <a:r>
              <a:rPr lang="en-US" sz="2800" b="1" dirty="0" smtClean="0"/>
              <a:t>Group Decision Making Styles</a:t>
            </a:r>
            <a:endParaRPr lang="en-US" sz="2800" b="1" dirty="0"/>
          </a:p>
        </p:txBody>
      </p:sp>
    </p:spTree>
    <p:extLst>
      <p:ext uri="{BB962C8B-B14F-4D97-AF65-F5344CB8AC3E}">
        <p14:creationId xmlns:p14="http://schemas.microsoft.com/office/powerpoint/2010/main" val="182464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83" y="966018"/>
            <a:ext cx="10635343" cy="797468"/>
          </a:xfrm>
        </p:spPr>
        <p:txBody>
          <a:bodyPr>
            <a:normAutofit/>
          </a:bodyPr>
          <a:lstStyle/>
          <a:p>
            <a:r>
              <a:rPr lang="en-US" sz="3200" b="1" dirty="0" smtClean="0"/>
              <a:t>Decision Making Approaches</a:t>
            </a:r>
            <a:endParaRPr lang="en-US" sz="3200" b="1" dirty="0"/>
          </a:p>
        </p:txBody>
      </p:sp>
      <p:sp>
        <p:nvSpPr>
          <p:cNvPr id="3" name="Content Placeholder 2"/>
          <p:cNvSpPr>
            <a:spLocks noGrp="1"/>
          </p:cNvSpPr>
          <p:nvPr>
            <p:ph idx="1"/>
          </p:nvPr>
        </p:nvSpPr>
        <p:spPr>
          <a:xfrm>
            <a:off x="781499" y="2027014"/>
            <a:ext cx="10598426" cy="4646337"/>
          </a:xfrm>
          <a:solidFill>
            <a:schemeClr val="tx2">
              <a:lumMod val="20000"/>
              <a:lumOff val="80000"/>
            </a:schemeClr>
          </a:solidFill>
          <a:ln>
            <a:solidFill>
              <a:schemeClr val="accent1">
                <a:lumMod val="60000"/>
                <a:lumOff val="40000"/>
              </a:schemeClr>
            </a:solidFill>
          </a:ln>
        </p:spPr>
        <p:txBody>
          <a:bodyPr/>
          <a:lstStyle/>
          <a:p>
            <a:endParaRPr lang="en-US" dirty="0" smtClean="0"/>
          </a:p>
          <a:p>
            <a:r>
              <a:rPr lang="en-US" dirty="0" smtClean="0"/>
              <a:t>Collective Reasoning</a:t>
            </a:r>
          </a:p>
          <a:p>
            <a:r>
              <a:rPr lang="en-US" dirty="0" smtClean="0"/>
              <a:t>Data Driven</a:t>
            </a:r>
          </a:p>
          <a:p>
            <a:r>
              <a:rPr lang="en-US" dirty="0" smtClean="0"/>
              <a:t>Intuitive/ Heuristics – gut reaction based on experience</a:t>
            </a:r>
          </a:p>
          <a:p>
            <a:r>
              <a:rPr lang="en-US" dirty="0" smtClean="0"/>
              <a:t>List Approach</a:t>
            </a:r>
          </a:p>
          <a:p>
            <a:r>
              <a:rPr lang="en-US" dirty="0" smtClean="0"/>
              <a:t>Reflection</a:t>
            </a:r>
          </a:p>
          <a:p>
            <a:r>
              <a:rPr lang="en-US" dirty="0" smtClean="0"/>
              <a:t>Creative</a:t>
            </a:r>
          </a:p>
          <a:p>
            <a:pPr marL="0" indent="0">
              <a:buNone/>
            </a:pPr>
            <a:endParaRPr lang="en-US" dirty="0"/>
          </a:p>
        </p:txBody>
      </p:sp>
      <p:sp>
        <p:nvSpPr>
          <p:cNvPr id="4" name="Date Placeholder 3"/>
          <p:cNvSpPr>
            <a:spLocks noGrp="1"/>
          </p:cNvSpPr>
          <p:nvPr>
            <p:ph type="dt" sz="half" idx="10"/>
          </p:nvPr>
        </p:nvSpPr>
        <p:spPr/>
        <p:txBody>
          <a:bodyPr/>
          <a:lstStyle/>
          <a:p>
            <a:fld id="{E8233D79-3871-4CF6-82C0-BB9FEE1E6726}"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14</a:t>
            </a:fld>
            <a:endParaRPr lang="en-US"/>
          </a:p>
        </p:txBody>
      </p:sp>
    </p:spTree>
    <p:extLst>
      <p:ext uri="{BB962C8B-B14F-4D97-AF65-F5344CB8AC3E}">
        <p14:creationId xmlns:p14="http://schemas.microsoft.com/office/powerpoint/2010/main" val="266213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9607408"/>
              </p:ext>
            </p:extLst>
          </p:nvPr>
        </p:nvGraphicFramePr>
        <p:xfrm>
          <a:off x="1695512" y="1363800"/>
          <a:ext cx="9406598" cy="5425440"/>
        </p:xfrm>
        <a:graphic>
          <a:graphicData uri="http://schemas.openxmlformats.org/drawingml/2006/table">
            <a:tbl>
              <a:tblPr firstRow="1" bandRow="1">
                <a:tableStyleId>{5C22544A-7EE6-4342-B048-85BDC9FD1C3A}</a:tableStyleId>
              </a:tblPr>
              <a:tblGrid>
                <a:gridCol w="4777955"/>
                <a:gridCol w="4628643"/>
              </a:tblGrid>
              <a:tr h="2394007">
                <a:tc>
                  <a:txBody>
                    <a:bodyPr/>
                    <a:lstStyle/>
                    <a:p>
                      <a:pPr lvl="0" algn="l"/>
                      <a:r>
                        <a:rPr lang="en-US" sz="2000" b="1" u="sng" dirty="0" smtClean="0">
                          <a:solidFill>
                            <a:schemeClr val="tx1"/>
                          </a:solidFill>
                        </a:rPr>
                        <a:t>Decisive</a:t>
                      </a:r>
                    </a:p>
                    <a:p>
                      <a:pPr lvl="0" algn="l"/>
                      <a:r>
                        <a:rPr lang="en-US" sz="1800" dirty="0" smtClean="0"/>
                        <a:t>Direct, efficient, fast and firm; </a:t>
                      </a:r>
                    </a:p>
                    <a:p>
                      <a:pPr lvl="0" algn="l"/>
                      <a:r>
                        <a:rPr lang="en-US" sz="1800" dirty="0" smtClean="0"/>
                        <a:t>Low tolerance for ambiguity;</a:t>
                      </a:r>
                    </a:p>
                    <a:p>
                      <a:pPr lvl="0" algn="l"/>
                      <a:r>
                        <a:rPr lang="en-US" sz="1800" dirty="0" smtClean="0"/>
                        <a:t>Little information;</a:t>
                      </a:r>
                      <a:r>
                        <a:rPr lang="en-US" sz="1800" baseline="0" dirty="0" smtClean="0"/>
                        <a:t> few options; uncertainty</a:t>
                      </a:r>
                    </a:p>
                    <a:p>
                      <a:pPr lvl="0" algn="l"/>
                      <a:r>
                        <a:rPr lang="en-US" sz="1800" baseline="0" dirty="0" smtClean="0"/>
                        <a:t>Good judgment required</a:t>
                      </a:r>
                      <a:r>
                        <a:rPr lang="en-US" sz="1800" dirty="0" smtClean="0"/>
                        <a:t>  (experience and gut-reaction)</a:t>
                      </a:r>
                    </a:p>
                    <a:p>
                      <a:pPr lvl="0" algn="l"/>
                      <a:r>
                        <a:rPr lang="en-US" sz="1800" dirty="0" smtClean="0"/>
                        <a:t>Action-focused;</a:t>
                      </a:r>
                      <a:r>
                        <a:rPr lang="en-US" sz="1800" baseline="0" dirty="0" smtClean="0"/>
                        <a:t> </a:t>
                      </a:r>
                      <a:r>
                        <a:rPr lang="en-US" sz="1800" dirty="0" smtClean="0"/>
                        <a:t>task-oriented; </a:t>
                      </a:r>
                    </a:p>
                    <a:p>
                      <a:pPr lvl="0" algn="l"/>
                      <a:r>
                        <a:rPr lang="en-US" sz="1800" dirty="0" smtClean="0"/>
                        <a:t>Associated with command roles i.e. military personnel, crisis situations;</a:t>
                      </a:r>
                    </a:p>
                    <a:p>
                      <a:pPr algn="l"/>
                      <a:endParaRPr lang="en-US" dirty="0"/>
                    </a:p>
                  </a:txBody>
                  <a:tcPr/>
                </a:tc>
                <a:tc>
                  <a:txBody>
                    <a:bodyPr/>
                    <a:lstStyle/>
                    <a:p>
                      <a:pPr lvl="0" algn="l"/>
                      <a:r>
                        <a:rPr lang="en-US" sz="1800" b="1" u="sng" dirty="0" smtClean="0">
                          <a:solidFill>
                            <a:schemeClr val="tx1"/>
                          </a:solidFill>
                        </a:rPr>
                        <a:t>Analytical</a:t>
                      </a:r>
                    </a:p>
                    <a:p>
                      <a:pPr lvl="0" algn="l"/>
                      <a:r>
                        <a:rPr lang="en-US" sz="1800" dirty="0" smtClean="0"/>
                        <a:t>Fact/data-based;</a:t>
                      </a:r>
                    </a:p>
                    <a:p>
                      <a:pPr lvl="0" algn="l"/>
                      <a:r>
                        <a:rPr lang="en-US" sz="1800" dirty="0" smtClean="0"/>
                        <a:t>Analysis of</a:t>
                      </a:r>
                      <a:r>
                        <a:rPr lang="en-US" sz="1800" baseline="0" dirty="0" smtClean="0"/>
                        <a:t> options;</a:t>
                      </a:r>
                      <a:endParaRPr lang="en-US" sz="1800" dirty="0" smtClean="0"/>
                    </a:p>
                    <a:p>
                      <a:pPr lvl="0" algn="l"/>
                      <a:r>
                        <a:rPr lang="en-US" sz="1800" dirty="0" smtClean="0"/>
                        <a:t>Employs mathematical principles; probability</a:t>
                      </a:r>
                    </a:p>
                    <a:p>
                      <a:pPr lvl="0" algn="l"/>
                      <a:r>
                        <a:rPr lang="en-US" sz="1800" dirty="0" smtClean="0"/>
                        <a:t>Logical; highly objective;</a:t>
                      </a:r>
                    </a:p>
                    <a:p>
                      <a:pPr lvl="0" algn="l"/>
                      <a:r>
                        <a:rPr lang="en-US" sz="1800" dirty="0" smtClean="0"/>
                        <a:t>Challenges views</a:t>
                      </a:r>
                    </a:p>
                    <a:p>
                      <a:pPr lvl="0" algn="l"/>
                      <a:r>
                        <a:rPr lang="en-US" sz="1800" dirty="0" smtClean="0"/>
                        <a:t>Associated with long-term decisions in situations of high risk and uncertainty</a:t>
                      </a:r>
                      <a:endParaRPr lang="en-US" dirty="0" smtClean="0"/>
                    </a:p>
                  </a:txBody>
                  <a:tcPr>
                    <a:solidFill>
                      <a:schemeClr val="tx2">
                        <a:lumMod val="40000"/>
                        <a:lumOff val="60000"/>
                      </a:schemeClr>
                    </a:solidFill>
                  </a:tcPr>
                </a:tc>
              </a:tr>
              <a:tr h="2139326">
                <a:tc>
                  <a:txBody>
                    <a:bodyPr/>
                    <a:lstStyle/>
                    <a:p>
                      <a:pPr lvl="0" algn="l"/>
                      <a:r>
                        <a:rPr lang="en-US" sz="1800" b="1" u="sng" dirty="0" smtClean="0"/>
                        <a:t>Conceptual</a:t>
                      </a:r>
                    </a:p>
                    <a:p>
                      <a:pPr lvl="0" algn="l"/>
                      <a:endParaRPr lang="en-US" sz="1800" b="1" u="sng" dirty="0" smtClean="0"/>
                    </a:p>
                    <a:p>
                      <a:pPr lvl="0" algn="l"/>
                      <a:r>
                        <a:rPr lang="en-US" sz="1800" dirty="0" smtClean="0"/>
                        <a:t>Considers all options</a:t>
                      </a:r>
                    </a:p>
                    <a:p>
                      <a:pPr lvl="0" algn="l"/>
                      <a:r>
                        <a:rPr lang="en-US" sz="1800" dirty="0" smtClean="0"/>
                        <a:t>Speed and adaptability important</a:t>
                      </a:r>
                    </a:p>
                    <a:p>
                      <a:pPr lvl="0" algn="l"/>
                      <a:r>
                        <a:rPr lang="en-US" sz="1800" dirty="0" smtClean="0"/>
                        <a:t>Decision</a:t>
                      </a:r>
                      <a:r>
                        <a:rPr lang="en-US" sz="1800" baseline="0" dirty="0" smtClean="0"/>
                        <a:t> c</a:t>
                      </a:r>
                      <a:r>
                        <a:rPr lang="en-US" sz="1800" dirty="0" smtClean="0"/>
                        <a:t>an change quickly</a:t>
                      </a:r>
                    </a:p>
                    <a:p>
                      <a:pPr lvl="0" algn="l"/>
                      <a:r>
                        <a:rPr lang="en-US" sz="1800" dirty="0" smtClean="0"/>
                        <a:t>Has long term orientation</a:t>
                      </a:r>
                    </a:p>
                    <a:p>
                      <a:pPr lvl="0" algn="l"/>
                      <a:r>
                        <a:rPr lang="en-US" sz="1800" dirty="0" smtClean="0"/>
                        <a:t>Highly social and responsive</a:t>
                      </a:r>
                    </a:p>
                    <a:p>
                      <a:pPr lvl="0" algn="l"/>
                      <a:r>
                        <a:rPr lang="en-US" sz="1800" dirty="0" smtClean="0"/>
                        <a:t>Very creative approach</a:t>
                      </a:r>
                    </a:p>
                    <a:p>
                      <a:endParaRPr lang="en-US" dirty="0"/>
                    </a:p>
                  </a:txBody>
                  <a:tcPr>
                    <a:solidFill>
                      <a:schemeClr val="bg2">
                        <a:lumMod val="75000"/>
                      </a:schemeClr>
                    </a:solidFill>
                  </a:tcPr>
                </a:tc>
                <a:tc>
                  <a:txBody>
                    <a:bodyPr/>
                    <a:lstStyle/>
                    <a:p>
                      <a:pPr lvl="0" algn="l"/>
                      <a:r>
                        <a:rPr lang="en-US" sz="1800" b="1" u="sng" dirty="0" smtClean="0"/>
                        <a:t>Behavioural</a:t>
                      </a:r>
                    </a:p>
                    <a:p>
                      <a:pPr lvl="0" algn="l"/>
                      <a:endParaRPr lang="en-US" sz="1800" b="1" u="sng" dirty="0" smtClean="0"/>
                    </a:p>
                    <a:p>
                      <a:pPr lvl="0" algn="l"/>
                      <a:r>
                        <a:rPr lang="en-US" sz="1800" dirty="0" smtClean="0"/>
                        <a:t>An integrative/ collaborative mode;</a:t>
                      </a:r>
                    </a:p>
                    <a:p>
                      <a:pPr lvl="0" algn="l"/>
                      <a:r>
                        <a:rPr lang="en-US" sz="1800" dirty="0" smtClean="0"/>
                        <a:t>Open to suggestions; </a:t>
                      </a:r>
                    </a:p>
                    <a:p>
                      <a:pPr lvl="0" algn="l"/>
                      <a:r>
                        <a:rPr lang="en-US" sz="1800" dirty="0" smtClean="0"/>
                        <a:t>Explores wide range of options;</a:t>
                      </a:r>
                    </a:p>
                    <a:p>
                      <a:pPr lvl="0" algn="l"/>
                      <a:r>
                        <a:rPr lang="en-US" sz="1800" dirty="0" smtClean="0"/>
                        <a:t>Focus on process and people</a:t>
                      </a:r>
                    </a:p>
                    <a:p>
                      <a:pPr lvl="0" algn="l"/>
                      <a:r>
                        <a:rPr lang="en-US" sz="1800" dirty="0" smtClean="0"/>
                        <a:t>Takes</a:t>
                      </a:r>
                      <a:r>
                        <a:rPr lang="en-US" sz="1800" baseline="0" dirty="0" smtClean="0"/>
                        <a:t> feelings into account</a:t>
                      </a:r>
                    </a:p>
                    <a:p>
                      <a:pPr lvl="0" algn="l"/>
                      <a:r>
                        <a:rPr lang="en-US" sz="1800" baseline="0" dirty="0" smtClean="0"/>
                        <a:t>Team approach – conflict avoidance</a:t>
                      </a:r>
                      <a:endParaRPr lang="en-US" sz="1800" dirty="0" smtClean="0"/>
                    </a:p>
                    <a:p>
                      <a:endParaRPr lang="en-US" dirty="0"/>
                    </a:p>
                  </a:txBody>
                  <a:tcPr>
                    <a:solidFill>
                      <a:schemeClr val="accent1">
                        <a:lumMod val="60000"/>
                        <a:lumOff val="40000"/>
                      </a:schemeClr>
                    </a:solidFill>
                  </a:tcPr>
                </a:tc>
              </a:tr>
            </a:tbl>
          </a:graphicData>
        </a:graphic>
      </p:graphicFrame>
      <p:sp>
        <p:nvSpPr>
          <p:cNvPr id="3" name="TextBox 2"/>
          <p:cNvSpPr txBox="1"/>
          <p:nvPr/>
        </p:nvSpPr>
        <p:spPr>
          <a:xfrm rot="16200000">
            <a:off x="-697168" y="2880211"/>
            <a:ext cx="2833452" cy="461665"/>
          </a:xfrm>
          <a:prstGeom prst="rect">
            <a:avLst/>
          </a:prstGeom>
          <a:noFill/>
        </p:spPr>
        <p:txBody>
          <a:bodyPr wrap="square" rtlCol="0">
            <a:spAutoFit/>
          </a:bodyPr>
          <a:lstStyle/>
          <a:p>
            <a:pPr algn="ctr"/>
            <a:r>
              <a:rPr lang="en-US" sz="2400" b="1" dirty="0" smtClean="0"/>
              <a:t>Number of Options</a:t>
            </a:r>
            <a:endParaRPr lang="en-US" sz="2400" b="1" dirty="0"/>
          </a:p>
        </p:txBody>
      </p:sp>
      <p:sp>
        <p:nvSpPr>
          <p:cNvPr id="4" name="TextBox 3"/>
          <p:cNvSpPr txBox="1"/>
          <p:nvPr/>
        </p:nvSpPr>
        <p:spPr>
          <a:xfrm>
            <a:off x="2587567" y="748248"/>
            <a:ext cx="5836920" cy="461665"/>
          </a:xfrm>
          <a:prstGeom prst="rect">
            <a:avLst/>
          </a:prstGeom>
          <a:noFill/>
        </p:spPr>
        <p:txBody>
          <a:bodyPr wrap="square" rtlCol="0">
            <a:spAutoFit/>
          </a:bodyPr>
          <a:lstStyle/>
          <a:p>
            <a:pPr algn="ctr"/>
            <a:r>
              <a:rPr lang="en-US" sz="2400" b="1" dirty="0" smtClean="0"/>
              <a:t>Information Use</a:t>
            </a:r>
            <a:endParaRPr lang="en-US" sz="2400" b="1" dirty="0"/>
          </a:p>
        </p:txBody>
      </p:sp>
      <p:sp>
        <p:nvSpPr>
          <p:cNvPr id="5" name="TextBox 4"/>
          <p:cNvSpPr txBox="1"/>
          <p:nvPr/>
        </p:nvSpPr>
        <p:spPr>
          <a:xfrm rot="16200000">
            <a:off x="102732" y="4977791"/>
            <a:ext cx="2208497" cy="307777"/>
          </a:xfrm>
          <a:prstGeom prst="rect">
            <a:avLst/>
          </a:prstGeom>
          <a:noFill/>
        </p:spPr>
        <p:txBody>
          <a:bodyPr wrap="square" rtlCol="0">
            <a:spAutoFit/>
          </a:bodyPr>
          <a:lstStyle/>
          <a:p>
            <a:r>
              <a:rPr lang="en-US" sz="1400" dirty="0" err="1" smtClean="0"/>
              <a:t>Multifocus</a:t>
            </a:r>
            <a:r>
              <a:rPr lang="en-US" sz="1400" dirty="0" smtClean="0"/>
              <a:t> (many options</a:t>
            </a:r>
            <a:r>
              <a:rPr lang="en-US" sz="1200" dirty="0" smtClean="0"/>
              <a:t>)</a:t>
            </a:r>
            <a:endParaRPr lang="en-US" sz="1200" dirty="0"/>
          </a:p>
        </p:txBody>
      </p:sp>
      <p:sp>
        <p:nvSpPr>
          <p:cNvPr id="6" name="TextBox 5"/>
          <p:cNvSpPr txBox="1"/>
          <p:nvPr/>
        </p:nvSpPr>
        <p:spPr>
          <a:xfrm rot="16200000">
            <a:off x="-42700" y="2028409"/>
            <a:ext cx="2499361" cy="307777"/>
          </a:xfrm>
          <a:prstGeom prst="rect">
            <a:avLst/>
          </a:prstGeom>
          <a:noFill/>
        </p:spPr>
        <p:txBody>
          <a:bodyPr wrap="square" rtlCol="0">
            <a:spAutoFit/>
          </a:bodyPr>
          <a:lstStyle/>
          <a:p>
            <a:r>
              <a:rPr lang="en-US" sz="1400" dirty="0" smtClean="0"/>
              <a:t>Single  focus (one option</a:t>
            </a:r>
            <a:r>
              <a:rPr lang="en-US" sz="1200" dirty="0" smtClean="0"/>
              <a:t>)</a:t>
            </a:r>
            <a:endParaRPr lang="en-US" sz="1200" dirty="0"/>
          </a:p>
        </p:txBody>
      </p:sp>
      <p:sp>
        <p:nvSpPr>
          <p:cNvPr id="7" name="TextBox 6"/>
          <p:cNvSpPr txBox="1"/>
          <p:nvPr/>
        </p:nvSpPr>
        <p:spPr>
          <a:xfrm>
            <a:off x="1695511" y="1056023"/>
            <a:ext cx="2270760" cy="307777"/>
          </a:xfrm>
          <a:prstGeom prst="rect">
            <a:avLst/>
          </a:prstGeom>
          <a:noFill/>
        </p:spPr>
        <p:txBody>
          <a:bodyPr wrap="square" rtlCol="0">
            <a:spAutoFit/>
          </a:bodyPr>
          <a:lstStyle/>
          <a:p>
            <a:r>
              <a:rPr lang="en-US" sz="1400" dirty="0" err="1" smtClean="0"/>
              <a:t>Satisficing</a:t>
            </a:r>
            <a:r>
              <a:rPr lang="en-US" sz="1400" dirty="0" smtClean="0"/>
              <a:t> (less information)</a:t>
            </a:r>
            <a:endParaRPr lang="en-US" sz="1400" dirty="0"/>
          </a:p>
        </p:txBody>
      </p:sp>
      <p:sp>
        <p:nvSpPr>
          <p:cNvPr id="8" name="TextBox 7"/>
          <p:cNvSpPr txBox="1"/>
          <p:nvPr/>
        </p:nvSpPr>
        <p:spPr>
          <a:xfrm>
            <a:off x="6571673" y="1056024"/>
            <a:ext cx="3307080" cy="307777"/>
          </a:xfrm>
          <a:prstGeom prst="rect">
            <a:avLst/>
          </a:prstGeom>
          <a:noFill/>
        </p:spPr>
        <p:txBody>
          <a:bodyPr wrap="square" rtlCol="0">
            <a:spAutoFit/>
          </a:bodyPr>
          <a:lstStyle/>
          <a:p>
            <a:r>
              <a:rPr lang="en-US" sz="1400" dirty="0" smtClean="0"/>
              <a:t>Maximizing (more information)</a:t>
            </a:r>
            <a:endParaRPr lang="en-US" sz="1400" dirty="0"/>
          </a:p>
        </p:txBody>
      </p:sp>
      <p:sp>
        <p:nvSpPr>
          <p:cNvPr id="9" name="Date Placeholder 8"/>
          <p:cNvSpPr>
            <a:spLocks noGrp="1"/>
          </p:cNvSpPr>
          <p:nvPr>
            <p:ph type="dt" sz="half" idx="10"/>
          </p:nvPr>
        </p:nvSpPr>
        <p:spPr/>
        <p:txBody>
          <a:bodyPr/>
          <a:lstStyle/>
          <a:p>
            <a:fld id="{1B9C5D0A-2940-4D77-91F8-9DC465B66805}" type="datetime1">
              <a:rPr lang="en-US" smtClean="0"/>
              <a:t>2/16/2017</a:t>
            </a:fld>
            <a:endParaRPr lang="en-US"/>
          </a:p>
        </p:txBody>
      </p:sp>
      <p:sp>
        <p:nvSpPr>
          <p:cNvPr id="10" name="Slide Number Placeholder 9"/>
          <p:cNvSpPr>
            <a:spLocks noGrp="1"/>
          </p:cNvSpPr>
          <p:nvPr>
            <p:ph type="sldNum" sz="quarter" idx="12"/>
          </p:nvPr>
        </p:nvSpPr>
        <p:spPr/>
        <p:txBody>
          <a:bodyPr/>
          <a:lstStyle/>
          <a:p>
            <a:fld id="{4CF3724C-6ECF-4A2E-8F21-A56B8A0EFE1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2143"/>
            <a:ext cx="10515600" cy="1325563"/>
          </a:xfrm>
        </p:spPr>
        <p:txBody>
          <a:bodyPr/>
          <a:lstStyle/>
          <a:p>
            <a:r>
              <a:rPr lang="en-US" b="1" dirty="0" smtClean="0"/>
              <a:t>Ethical Decision Making</a:t>
            </a:r>
            <a:endParaRPr lang="en-US" b="1" dirty="0"/>
          </a:p>
        </p:txBody>
      </p:sp>
      <p:sp>
        <p:nvSpPr>
          <p:cNvPr id="3" name="Content Placeholder 2"/>
          <p:cNvSpPr>
            <a:spLocks noGrp="1"/>
          </p:cNvSpPr>
          <p:nvPr>
            <p:ph idx="1"/>
          </p:nvPr>
        </p:nvSpPr>
        <p:spPr>
          <a:xfrm>
            <a:off x="636104" y="1661160"/>
            <a:ext cx="10717696" cy="4515803"/>
          </a:xfrm>
          <a:ln>
            <a:solidFill>
              <a:schemeClr val="accent2">
                <a:lumMod val="50000"/>
              </a:schemeClr>
            </a:solidFill>
          </a:ln>
        </p:spPr>
        <p:txBody>
          <a:bodyPr>
            <a:normAutofit/>
          </a:bodyPr>
          <a:lstStyle/>
          <a:p>
            <a:pPr marL="0" indent="0">
              <a:buNone/>
            </a:pPr>
            <a:r>
              <a:rPr lang="en-US" b="1" dirty="0" smtClean="0"/>
              <a:t>Ethics</a:t>
            </a:r>
            <a:r>
              <a:rPr lang="en-US" dirty="0" smtClean="0"/>
              <a:t> describes a set of principles that guides a person/ association or business to agree on what is right and wrong; good and bad; acceptable and unacceptable.</a:t>
            </a:r>
          </a:p>
          <a:p>
            <a:pPr marL="0" indent="0">
              <a:buNone/>
            </a:pPr>
            <a:endParaRPr lang="en-US" dirty="0"/>
          </a:p>
          <a:p>
            <a:pPr marL="0" indent="0">
              <a:buNone/>
            </a:pPr>
            <a:r>
              <a:rPr lang="en-US" dirty="0" smtClean="0"/>
              <a:t>Ethics is concerned with what is fair, equitable, just and reasonable. It is concerned with what is moral, decent, good and acceptable.</a:t>
            </a:r>
          </a:p>
          <a:p>
            <a:pPr marL="0" indent="0">
              <a:buNone/>
            </a:pPr>
            <a:endParaRPr lang="en-US" dirty="0"/>
          </a:p>
          <a:p>
            <a:pPr marL="0" indent="0">
              <a:buNone/>
            </a:pPr>
            <a:r>
              <a:rPr lang="en-US" dirty="0" smtClean="0"/>
              <a:t>Ethical dilemmas - A complex situation that often involves an apparent mental conflict between moral imperatives, in which to obey one would result in transgressing another. (Gilman, 1999).</a:t>
            </a:r>
            <a:endParaRPr lang="en-US" dirty="0"/>
          </a:p>
        </p:txBody>
      </p:sp>
      <p:sp>
        <p:nvSpPr>
          <p:cNvPr id="4" name="Date Placeholder 3"/>
          <p:cNvSpPr>
            <a:spLocks noGrp="1"/>
          </p:cNvSpPr>
          <p:nvPr>
            <p:ph type="dt" sz="half" idx="10"/>
          </p:nvPr>
        </p:nvSpPr>
        <p:spPr/>
        <p:txBody>
          <a:bodyPr/>
          <a:lstStyle/>
          <a:p>
            <a:fld id="{E8B9020F-C155-49EC-994D-EF3ABF6584AA}"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16</a:t>
            </a:fld>
            <a:endParaRPr lang="en-US"/>
          </a:p>
        </p:txBody>
      </p:sp>
    </p:spTree>
    <p:extLst>
      <p:ext uri="{BB962C8B-B14F-4D97-AF65-F5344CB8AC3E}">
        <p14:creationId xmlns:p14="http://schemas.microsoft.com/office/powerpoint/2010/main" val="6070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7" y="1966240"/>
            <a:ext cx="11109960" cy="2308324"/>
          </a:xfrm>
          <a:prstGeom prst="rect">
            <a:avLst/>
          </a:prstGeom>
          <a:ln>
            <a:solidFill>
              <a:schemeClr val="accent1"/>
            </a:solidFill>
          </a:ln>
        </p:spPr>
        <p:txBody>
          <a:bodyPr wrap="square">
            <a:spAutoFit/>
          </a:bodyPr>
          <a:lstStyle/>
          <a:p>
            <a:r>
              <a:rPr lang="en-US" sz="2400" dirty="0" smtClean="0"/>
              <a:t>The goal of every business owner is  to dominate his market and stave off competition from his peers. But when a monopoly is achieved, is it right to exploit consumers? Is it always ethical to follow the demand of the market if yours is the only firm offering the required product? A CEO of a strong and controlling company, such as Microsoft, might have to decide what the fairest price of their product would be, despite the nature of their dominating control in the market. </a:t>
            </a:r>
            <a:endParaRPr lang="en-US" sz="2400" dirty="0"/>
          </a:p>
        </p:txBody>
      </p:sp>
      <p:sp>
        <p:nvSpPr>
          <p:cNvPr id="5" name="Rectangle 4"/>
          <p:cNvSpPr/>
          <p:nvPr/>
        </p:nvSpPr>
        <p:spPr>
          <a:xfrm>
            <a:off x="547977" y="4501102"/>
            <a:ext cx="11140440" cy="1938992"/>
          </a:xfrm>
          <a:prstGeom prst="rect">
            <a:avLst/>
          </a:prstGeom>
          <a:ln>
            <a:solidFill>
              <a:schemeClr val="accent2">
                <a:lumMod val="75000"/>
              </a:schemeClr>
            </a:solidFill>
          </a:ln>
        </p:spPr>
        <p:txBody>
          <a:bodyPr wrap="square">
            <a:spAutoFit/>
          </a:bodyPr>
          <a:lstStyle/>
          <a:p>
            <a:r>
              <a:rPr lang="en-US" sz="2400" dirty="0" smtClean="0"/>
              <a:t>The unequal global distribution of wealth also raises ethical issues. Is it all right to use child labor? Is it better for a child in Third World countries to have any sort of job, any source of income, even if it doesn’t meet North American or European standards? Executives sometimes have to decide between low costs and high standards for their workers.</a:t>
            </a:r>
            <a:endParaRPr lang="en-US" sz="2400" dirty="0"/>
          </a:p>
        </p:txBody>
      </p:sp>
      <p:sp>
        <p:nvSpPr>
          <p:cNvPr id="8" name="Down Arrow Callout 7"/>
          <p:cNvSpPr/>
          <p:nvPr/>
        </p:nvSpPr>
        <p:spPr>
          <a:xfrm>
            <a:off x="547977" y="1136691"/>
            <a:ext cx="4815840" cy="716280"/>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Ethics in Business</a:t>
            </a:r>
            <a:endParaRPr lang="en-US" sz="3200" b="1" dirty="0">
              <a:solidFill>
                <a:schemeClr val="tx1"/>
              </a:solidFill>
            </a:endParaRPr>
          </a:p>
        </p:txBody>
      </p:sp>
      <p:sp>
        <p:nvSpPr>
          <p:cNvPr id="9" name="Oval Callout 8"/>
          <p:cNvSpPr/>
          <p:nvPr/>
        </p:nvSpPr>
        <p:spPr>
          <a:xfrm>
            <a:off x="5863640" y="725211"/>
            <a:ext cx="6080760" cy="112776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“There is no such thing as Business Ethics” </a:t>
            </a:r>
            <a:r>
              <a:rPr lang="en-US" dirty="0" smtClean="0">
                <a:solidFill>
                  <a:schemeClr val="accent1">
                    <a:lumMod val="75000"/>
                  </a:schemeClr>
                </a:solidFill>
              </a:rPr>
              <a:t>(Manuel </a:t>
            </a:r>
            <a:r>
              <a:rPr lang="en-US" dirty="0" err="1" smtClean="0">
                <a:solidFill>
                  <a:schemeClr val="accent1">
                    <a:lumMod val="75000"/>
                  </a:schemeClr>
                </a:solidFill>
              </a:rPr>
              <a:t>Velasques</a:t>
            </a:r>
            <a:r>
              <a:rPr lang="en-US" dirty="0" smtClean="0">
                <a:solidFill>
                  <a:schemeClr val="accent1">
                    <a:lumMod val="75000"/>
                  </a:schemeClr>
                </a:solidFill>
              </a:rPr>
              <a:t>, Professor of Business Ethics, Santa Clara University)</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D17AB4F4-5B64-412F-A380-FB9A8437B47C}"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 y="2079596"/>
            <a:ext cx="11201400" cy="1815882"/>
          </a:xfrm>
          <a:prstGeom prst="rect">
            <a:avLst/>
          </a:prstGeom>
          <a:ln>
            <a:solidFill>
              <a:schemeClr val="accent6">
                <a:lumMod val="75000"/>
              </a:schemeClr>
            </a:solidFill>
          </a:ln>
        </p:spPr>
        <p:txBody>
          <a:bodyPr wrap="square">
            <a:spAutoFit/>
          </a:bodyPr>
          <a:lstStyle/>
          <a:p>
            <a:r>
              <a:rPr lang="en-US" sz="2800" dirty="0" smtClean="0"/>
              <a:t>Is it ethical to test potentially dangerous products on animals? What if the product could potentially save thousands of human lives? On these questions there are many answers, but every business is required to choose its own path within the guidelines of the law. </a:t>
            </a:r>
            <a:endParaRPr lang="en-US" sz="2800" dirty="0"/>
          </a:p>
        </p:txBody>
      </p:sp>
      <p:sp>
        <p:nvSpPr>
          <p:cNvPr id="7" name="Rectangle 6"/>
          <p:cNvSpPr/>
          <p:nvPr/>
        </p:nvSpPr>
        <p:spPr>
          <a:xfrm>
            <a:off x="579120" y="4028159"/>
            <a:ext cx="11170920" cy="2677656"/>
          </a:xfrm>
          <a:prstGeom prst="rect">
            <a:avLst/>
          </a:prstGeom>
          <a:ln>
            <a:solidFill>
              <a:srgbClr val="7030A0"/>
            </a:solidFill>
          </a:ln>
        </p:spPr>
        <p:txBody>
          <a:bodyPr wrap="square">
            <a:spAutoFit/>
          </a:bodyPr>
          <a:lstStyle/>
          <a:p>
            <a:r>
              <a:rPr lang="en-US" sz="2800" dirty="0" smtClean="0"/>
              <a:t>Should a company pay dividends to its investors or reinvest in the business? Is it ethical to retain profits instead of sharing them with investors? What should the salary of the CEO be? Should the business allow employees to unionize? Some companies, such as </a:t>
            </a:r>
            <a:r>
              <a:rPr lang="en-US" sz="2800" dirty="0" err="1" smtClean="0"/>
              <a:t>Walmart</a:t>
            </a:r>
            <a:r>
              <a:rPr lang="en-US" sz="2800" dirty="0" smtClean="0"/>
              <a:t>, have a strict no-union policy and may choose to resort to firing employees rather than allowing workers to form a union.</a:t>
            </a:r>
            <a:endParaRPr lang="en-US" sz="2800" dirty="0"/>
          </a:p>
        </p:txBody>
      </p:sp>
      <p:sp>
        <p:nvSpPr>
          <p:cNvPr id="8" name="Down Arrow Callout 7"/>
          <p:cNvSpPr/>
          <p:nvPr/>
        </p:nvSpPr>
        <p:spPr>
          <a:xfrm>
            <a:off x="452581" y="1296976"/>
            <a:ext cx="4815840" cy="716280"/>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Ethics in Business</a:t>
            </a:r>
            <a:endParaRPr lang="en-US" sz="3200" b="1" dirty="0">
              <a:solidFill>
                <a:schemeClr val="tx1"/>
              </a:solidFill>
            </a:endParaRPr>
          </a:p>
        </p:txBody>
      </p:sp>
      <p:sp>
        <p:nvSpPr>
          <p:cNvPr id="9" name="Oval Callout 8"/>
          <p:cNvSpPr/>
          <p:nvPr/>
        </p:nvSpPr>
        <p:spPr>
          <a:xfrm>
            <a:off x="5898342" y="819155"/>
            <a:ext cx="6080760" cy="112776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“There is no such thing as Business Ethics” </a:t>
            </a:r>
            <a:r>
              <a:rPr lang="en-US" dirty="0" smtClean="0">
                <a:solidFill>
                  <a:schemeClr val="accent1">
                    <a:lumMod val="75000"/>
                  </a:schemeClr>
                </a:solidFill>
              </a:rPr>
              <a:t>(Manuel </a:t>
            </a:r>
            <a:r>
              <a:rPr lang="en-US" dirty="0" err="1" smtClean="0">
                <a:solidFill>
                  <a:schemeClr val="accent1">
                    <a:lumMod val="75000"/>
                  </a:schemeClr>
                </a:solidFill>
              </a:rPr>
              <a:t>Velasques</a:t>
            </a:r>
            <a:r>
              <a:rPr lang="en-US" dirty="0" smtClean="0">
                <a:solidFill>
                  <a:schemeClr val="accent1">
                    <a:lumMod val="75000"/>
                  </a:schemeClr>
                </a:solidFill>
              </a:rPr>
              <a:t>, Professor of Business Ethics, Santa Clara University)</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497C1CC8-F567-4649-931D-E7F261B5FA09}"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18</a:t>
            </a:fld>
            <a:endParaRPr lang="en-US"/>
          </a:p>
        </p:txBody>
      </p:sp>
    </p:spTree>
    <p:extLst>
      <p:ext uri="{BB962C8B-B14F-4D97-AF65-F5344CB8AC3E}">
        <p14:creationId xmlns:p14="http://schemas.microsoft.com/office/powerpoint/2010/main" val="978879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73695434"/>
              </p:ext>
            </p:extLst>
          </p:nvPr>
        </p:nvGraphicFramePr>
        <p:xfrm>
          <a:off x="236933" y="1036320"/>
          <a:ext cx="11765280" cy="5821680"/>
        </p:xfrm>
        <a:graphic>
          <a:graphicData uri="http://schemas.openxmlformats.org/drawingml/2006/table">
            <a:tbl>
              <a:tblPr firstRow="1" bandRow="1">
                <a:tableStyleId>{F5AB1C69-6EDB-4FF4-983F-18BD219EF322}</a:tableStyleId>
              </a:tblPr>
              <a:tblGrid>
                <a:gridCol w="3185160"/>
                <a:gridCol w="8580120"/>
              </a:tblGrid>
              <a:tr h="424355">
                <a:tc>
                  <a:txBody>
                    <a:bodyPr/>
                    <a:lstStyle/>
                    <a:p>
                      <a:r>
                        <a:rPr lang="en-US" sz="2400" dirty="0" smtClean="0">
                          <a:solidFill>
                            <a:schemeClr val="tx1"/>
                          </a:solidFill>
                        </a:rPr>
                        <a:t>Ethical Approaches</a:t>
                      </a:r>
                      <a:endParaRPr lang="en-US" sz="2400" dirty="0">
                        <a:solidFill>
                          <a:schemeClr val="tx1"/>
                        </a:solidFill>
                      </a:endParaRPr>
                    </a:p>
                  </a:txBody>
                  <a:tcPr/>
                </a:tc>
                <a:tc>
                  <a:txBody>
                    <a:bodyPr/>
                    <a:lstStyle/>
                    <a:p>
                      <a:r>
                        <a:rPr lang="en-US" sz="2400" dirty="0" smtClean="0">
                          <a:solidFill>
                            <a:schemeClr val="tx1"/>
                          </a:solidFill>
                        </a:rPr>
                        <a:t>Explanations</a:t>
                      </a:r>
                      <a:endParaRPr lang="en-US" sz="2400" dirty="0">
                        <a:solidFill>
                          <a:schemeClr val="tx1"/>
                        </a:solidFill>
                      </a:endParaRPr>
                    </a:p>
                  </a:txBody>
                  <a:tcPr/>
                </a:tc>
              </a:tr>
              <a:tr h="848709">
                <a:tc>
                  <a:txBody>
                    <a:bodyPr/>
                    <a:lstStyle/>
                    <a:p>
                      <a:r>
                        <a:rPr lang="en-US" dirty="0" smtClean="0"/>
                        <a:t>Utilitarian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action</a:t>
                      </a:r>
                      <a:r>
                        <a:rPr lang="en-US" baseline="0" dirty="0" smtClean="0"/>
                        <a:t> that produces the most good or the least harm. </a:t>
                      </a:r>
                      <a:r>
                        <a:rPr lang="en-US" sz="1800" kern="1200" dirty="0" smtClean="0">
                          <a:solidFill>
                            <a:schemeClr val="dk1"/>
                          </a:solidFill>
                          <a:latin typeface="+mn-lt"/>
                          <a:ea typeface="+mn-ea"/>
                          <a:cs typeface="+mn-cs"/>
                        </a:rPr>
                        <a:t>The utilitarian approach deals with consequences; it tries both to increase the good done and to reduce the harm done.</a:t>
                      </a:r>
                    </a:p>
                    <a:p>
                      <a:endParaRPr lang="en-US" dirty="0"/>
                    </a:p>
                  </a:txBody>
                  <a:tcPr/>
                </a:tc>
              </a:tr>
              <a:tr h="2630998">
                <a:tc>
                  <a:txBody>
                    <a:bodyPr/>
                    <a:lstStyle/>
                    <a:p>
                      <a:r>
                        <a:rPr lang="en-US" dirty="0" smtClean="0"/>
                        <a:t>The Rights</a:t>
                      </a:r>
                      <a:r>
                        <a:rPr lang="en-US" baseline="0" dirty="0" smtClean="0"/>
                        <a:t> Approach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This approach starts from the belief that humans have a dignity based on their human nature per se or on their ability to choose freely what they do with their lives. On the basis of such dignity, they have a right to be treated as ends and not merely as means to other ends. The list of moral rights -including the rights to make one's own choices about what kind of life to lead, to be told the truth, not to be injured, to a degree of privacy, and so on-is widely debated; some now argue that non-humans have rights, too. Also, it is often said that rights imply duties-in particular, the duty to respect others' rights.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tr>
              <a:tr h="1499386">
                <a:tc>
                  <a:txBody>
                    <a:bodyPr/>
                    <a:lstStyle/>
                    <a:p>
                      <a:r>
                        <a:rPr lang="en-US" sz="2000" dirty="0" smtClean="0"/>
                        <a:t>Fairness or Justice</a:t>
                      </a:r>
                      <a:r>
                        <a:rPr lang="en-US" sz="2000" baseline="0" dirty="0" smtClean="0"/>
                        <a:t> Approach</a:t>
                      </a:r>
                      <a:endParaRPr lang="en-US" sz="2000" dirty="0"/>
                    </a:p>
                  </a:txBody>
                  <a:tcPr/>
                </a:tc>
                <a:tc>
                  <a:txBody>
                    <a:bodyPr/>
                    <a:lstStyle/>
                    <a:p>
                      <a:r>
                        <a:rPr lang="en-US" sz="2000" kern="1200" dirty="0" smtClean="0">
                          <a:solidFill>
                            <a:schemeClr val="dk1"/>
                          </a:solidFill>
                          <a:latin typeface="+mn-lt"/>
                          <a:ea typeface="+mn-ea"/>
                          <a:cs typeface="+mn-cs"/>
                        </a:rPr>
                        <a:t>The</a:t>
                      </a:r>
                      <a:r>
                        <a:rPr lang="en-US" sz="2000" kern="1200" baseline="0" dirty="0" smtClean="0">
                          <a:solidFill>
                            <a:schemeClr val="dk1"/>
                          </a:solidFill>
                          <a:latin typeface="+mn-lt"/>
                          <a:ea typeface="+mn-ea"/>
                          <a:cs typeface="+mn-cs"/>
                        </a:rPr>
                        <a:t> base of this approach is that a</a:t>
                      </a:r>
                      <a:r>
                        <a:rPr lang="en-US" sz="2000" kern="1200" dirty="0" smtClean="0">
                          <a:solidFill>
                            <a:schemeClr val="dk1"/>
                          </a:solidFill>
                          <a:latin typeface="+mn-lt"/>
                          <a:ea typeface="+mn-ea"/>
                          <a:cs typeface="+mn-cs"/>
                        </a:rPr>
                        <a:t>ll equals should be treated equally. Today we use this idea to say that ethical actions treat all human beings equally-or if unequally, then fairly based on some standard that is defensible. We pay people more based on their harder work or the greater amount that they contribute to an organization, </a:t>
                      </a:r>
                      <a:endParaRPr lang="en-US" sz="2000" dirty="0"/>
                    </a:p>
                  </a:txBody>
                  <a:tcPr/>
                </a:tc>
              </a:tr>
            </a:tbl>
          </a:graphicData>
        </a:graphic>
      </p:graphicFrame>
      <p:sp>
        <p:nvSpPr>
          <p:cNvPr id="2" name="Date Placeholder 1"/>
          <p:cNvSpPr>
            <a:spLocks noGrp="1"/>
          </p:cNvSpPr>
          <p:nvPr>
            <p:ph type="dt" sz="half" idx="10"/>
          </p:nvPr>
        </p:nvSpPr>
        <p:spPr/>
        <p:txBody>
          <a:bodyPr/>
          <a:lstStyle/>
          <a:p>
            <a:fld id="{2D48317C-4335-451E-9400-08900EFB8C94}"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639"/>
            <a:ext cx="10515600" cy="1325563"/>
          </a:xfrm>
        </p:spPr>
        <p:txBody>
          <a:bodyPr>
            <a:normAutofit/>
          </a:bodyPr>
          <a:lstStyle/>
          <a:p>
            <a:r>
              <a:rPr lang="en-US" sz="2400" b="1" dirty="0" smtClean="0"/>
              <a:t>Learning  Outcomes:</a:t>
            </a:r>
            <a:endParaRPr lang="en-US" sz="2400" b="1" dirty="0"/>
          </a:p>
        </p:txBody>
      </p:sp>
      <p:sp>
        <p:nvSpPr>
          <p:cNvPr id="3" name="Content Placeholder 2"/>
          <p:cNvSpPr>
            <a:spLocks noGrp="1"/>
          </p:cNvSpPr>
          <p:nvPr>
            <p:ph idx="1"/>
          </p:nvPr>
        </p:nvSpPr>
        <p:spPr/>
        <p:txBody>
          <a:bodyPr/>
          <a:lstStyle/>
          <a:p>
            <a:pPr marL="0" indent="0">
              <a:buNone/>
            </a:pPr>
            <a:r>
              <a:rPr lang="en-US" dirty="0" smtClean="0"/>
              <a:t>At the end of this module participants will be able to:</a:t>
            </a:r>
          </a:p>
          <a:p>
            <a:pPr marL="0" indent="0">
              <a:buNone/>
            </a:pPr>
            <a:endParaRPr lang="en-US" dirty="0"/>
          </a:p>
          <a:p>
            <a:pPr>
              <a:buFont typeface="Wingdings" panose="05000000000000000000" pitchFamily="2" charset="2"/>
              <a:buChar char="§"/>
            </a:pPr>
            <a:r>
              <a:rPr lang="en-US" dirty="0" smtClean="0"/>
              <a:t>Differentiate among different decision making styles</a:t>
            </a:r>
          </a:p>
          <a:p>
            <a:pPr>
              <a:buFont typeface="Wingdings" panose="05000000000000000000" pitchFamily="2" charset="2"/>
              <a:buChar char="§"/>
            </a:pPr>
            <a:r>
              <a:rPr lang="en-US" dirty="0" smtClean="0"/>
              <a:t>Assess the appropriateness of styles relative to situation</a:t>
            </a:r>
          </a:p>
          <a:p>
            <a:pPr>
              <a:buFont typeface="Wingdings" panose="05000000000000000000" pitchFamily="2" charset="2"/>
              <a:buChar char="§"/>
            </a:pPr>
            <a:r>
              <a:rPr lang="en-US" dirty="0" smtClean="0"/>
              <a:t>Follow a structured model for effective decision making</a:t>
            </a:r>
          </a:p>
          <a:p>
            <a:pPr>
              <a:buFont typeface="Wingdings" panose="05000000000000000000" pitchFamily="2" charset="2"/>
              <a:buChar char="§"/>
            </a:pPr>
            <a:r>
              <a:rPr lang="en-US" dirty="0" smtClean="0"/>
              <a:t>Discuss a framework for ethical decision making</a:t>
            </a:r>
          </a:p>
          <a:p>
            <a:pPr>
              <a:buFont typeface="Wingdings" panose="05000000000000000000" pitchFamily="2" charset="2"/>
              <a:buChar char="§"/>
            </a:pPr>
            <a:endParaRPr lang="en-US" dirty="0"/>
          </a:p>
        </p:txBody>
      </p:sp>
      <p:sp>
        <p:nvSpPr>
          <p:cNvPr id="4" name="Date Placeholder 3"/>
          <p:cNvSpPr>
            <a:spLocks noGrp="1"/>
          </p:cNvSpPr>
          <p:nvPr>
            <p:ph type="dt" sz="half" idx="10"/>
          </p:nvPr>
        </p:nvSpPr>
        <p:spPr/>
        <p:txBody>
          <a:bodyPr/>
          <a:lstStyle/>
          <a:p>
            <a:fld id="{2D9D8F7E-70A5-45D4-A78B-1CE8DD618A91}"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2</a:t>
            </a:fld>
            <a:endParaRPr lang="en-US"/>
          </a:p>
        </p:txBody>
      </p:sp>
    </p:spTree>
    <p:extLst>
      <p:ext uri="{BB962C8B-B14F-4D97-AF65-F5344CB8AC3E}">
        <p14:creationId xmlns:p14="http://schemas.microsoft.com/office/powerpoint/2010/main" val="245276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3068452"/>
              </p:ext>
            </p:extLst>
          </p:nvPr>
        </p:nvGraphicFramePr>
        <p:xfrm>
          <a:off x="451197" y="983427"/>
          <a:ext cx="11399520" cy="5606393"/>
        </p:xfrm>
        <a:graphic>
          <a:graphicData uri="http://schemas.openxmlformats.org/drawingml/2006/table">
            <a:tbl>
              <a:tblPr firstRow="1" bandRow="1">
                <a:tableStyleId>{F5AB1C69-6EDB-4FF4-983F-18BD219EF322}</a:tableStyleId>
              </a:tblPr>
              <a:tblGrid>
                <a:gridCol w="4046026"/>
                <a:gridCol w="7353494"/>
              </a:tblGrid>
              <a:tr h="670253">
                <a:tc>
                  <a:txBody>
                    <a:bodyPr/>
                    <a:lstStyle/>
                    <a:p>
                      <a:r>
                        <a:rPr lang="en-US" dirty="0" smtClean="0">
                          <a:solidFill>
                            <a:schemeClr val="tx1"/>
                          </a:solidFill>
                        </a:rPr>
                        <a:t>Ethical Approaches</a:t>
                      </a:r>
                      <a:endParaRPr lang="en-US" dirty="0">
                        <a:solidFill>
                          <a:schemeClr val="tx1"/>
                        </a:solidFill>
                      </a:endParaRPr>
                    </a:p>
                  </a:txBody>
                  <a:tcPr/>
                </a:tc>
                <a:tc>
                  <a:txBody>
                    <a:bodyPr/>
                    <a:lstStyle/>
                    <a:p>
                      <a:r>
                        <a:rPr lang="en-US" dirty="0" smtClean="0">
                          <a:solidFill>
                            <a:schemeClr val="tx1"/>
                          </a:solidFill>
                        </a:rPr>
                        <a:t>Explanations</a:t>
                      </a:r>
                      <a:endParaRPr lang="en-US" dirty="0">
                        <a:solidFill>
                          <a:schemeClr val="tx1"/>
                        </a:solidFill>
                      </a:endParaRPr>
                    </a:p>
                  </a:txBody>
                  <a:tcPr/>
                </a:tc>
              </a:tr>
              <a:tr h="2101500">
                <a:tc>
                  <a:txBody>
                    <a:bodyPr/>
                    <a:lstStyle/>
                    <a:p>
                      <a:r>
                        <a:rPr lang="en-US" sz="2000" dirty="0" smtClean="0"/>
                        <a:t>The Common Good Approach</a:t>
                      </a:r>
                      <a:endParaRPr lang="en-US" sz="2000" dirty="0"/>
                    </a:p>
                  </a:txBody>
                  <a:tcPr/>
                </a:tc>
                <a:tc>
                  <a:txBody>
                    <a:bodyPr/>
                    <a:lstStyle/>
                    <a:p>
                      <a:r>
                        <a:rPr lang="en-US" sz="2000" kern="1200" dirty="0" smtClean="0">
                          <a:solidFill>
                            <a:schemeClr val="dk1"/>
                          </a:solidFill>
                          <a:latin typeface="+mn-lt"/>
                          <a:ea typeface="+mn-ea"/>
                          <a:cs typeface="+mn-cs"/>
                        </a:rPr>
                        <a:t>This approach suggests that the interlocking relationships of society are the basis of ethical reasoning and that respect and compassion for all others-especially the vulnerable-are requirements of such reasoning. This approach also calls attention to the common conditions that are important to the welfare of everyone. </a:t>
                      </a:r>
                      <a:endParaRPr lang="en-US" sz="2000" dirty="0"/>
                    </a:p>
                  </a:txBody>
                  <a:tcPr/>
                </a:tc>
              </a:tr>
              <a:tr h="2497266">
                <a:tc>
                  <a:txBody>
                    <a:bodyPr/>
                    <a:lstStyle/>
                    <a:p>
                      <a:r>
                        <a:rPr lang="en-US" sz="2000" dirty="0" smtClean="0"/>
                        <a:t>The Virtue Approach</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A belief that ethical actions should be consistent with certain high virtues  that provide for the full development of humanity. These virtues are dispositions and habits that enable us to act according to the highest potential of our character and on behalf of values like truth and beauty. Honesty, courage, compassion, generosity, tolerance, love, fidelity, integrity, fairness, self-control, and prudence are all examples of virtues. Virtue ethics asks of any action, "What kind of person will I become if I do this?" or "Is this action consistent with my acting at my best?" </a:t>
                      </a:r>
                    </a:p>
                  </a:txBody>
                  <a:tcPr/>
                </a:tc>
              </a:tr>
            </a:tbl>
          </a:graphicData>
        </a:graphic>
      </p:graphicFrame>
      <p:sp>
        <p:nvSpPr>
          <p:cNvPr id="3" name="Date Placeholder 2"/>
          <p:cNvSpPr>
            <a:spLocks noGrp="1"/>
          </p:cNvSpPr>
          <p:nvPr>
            <p:ph type="dt" sz="half" idx="10"/>
          </p:nvPr>
        </p:nvSpPr>
        <p:spPr/>
        <p:txBody>
          <a:bodyPr/>
          <a:lstStyle/>
          <a:p>
            <a:fld id="{22A1485E-C9B2-49D5-86E3-B10B629EF109}" type="datetime1">
              <a:rPr lang="en-US" smtClean="0"/>
              <a:t>2/16/2017</a:t>
            </a:fld>
            <a:endParaRPr lang="en-US"/>
          </a:p>
        </p:txBody>
      </p:sp>
      <p:sp>
        <p:nvSpPr>
          <p:cNvPr id="4" name="Slide Number Placeholder 3"/>
          <p:cNvSpPr>
            <a:spLocks noGrp="1"/>
          </p:cNvSpPr>
          <p:nvPr>
            <p:ph type="sldNum" sz="quarter" idx="12"/>
          </p:nvPr>
        </p:nvSpPr>
        <p:spPr/>
        <p:txBody>
          <a:bodyPr/>
          <a:lstStyle/>
          <a:p>
            <a:fld id="{4CF3724C-6ECF-4A2E-8F21-A56B8A0EFE1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19513" y="781387"/>
            <a:ext cx="1053084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50000"/>
                  </a:schemeClr>
                </a:solidFill>
                <a:effectLst/>
                <a:latin typeface="Calibri" pitchFamily="34" charset="0"/>
                <a:ea typeface="Times New Roman" pitchFamily="18" charset="0"/>
                <a:cs typeface="Times New Roman" pitchFamily="18" charset="0"/>
              </a:rPr>
              <a:t>Recognize an Ethical Issue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Could this decision or situation be damaging to someone or to some group? Does  this	decision involve a choice between a good and bad alternative, or perhaps</a:t>
            </a:r>
            <a:r>
              <a:rPr kumimoji="0" lang="en-US" sz="200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between two     	"good" or between two "bad”</a:t>
            </a:r>
            <a:r>
              <a:rPr kumimoji="0" lang="en-US" sz="2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decisions</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this issue about more than what is legal or what is most efficient? If so, how?</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50000"/>
                  </a:schemeClr>
                </a:solidFill>
                <a:effectLst/>
                <a:latin typeface="Calibri" pitchFamily="34" charset="0"/>
                <a:ea typeface="Times New Roman" pitchFamily="18" charset="0"/>
                <a:cs typeface="Times New Roman" pitchFamily="18" charset="0"/>
              </a:rPr>
              <a:t>Get the Facts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err="1" smtClean="0">
                <a:latin typeface="Calibri" pitchFamily="34" charset="0"/>
                <a:ea typeface="Times New Roman" pitchFamily="18" charset="0"/>
                <a:cs typeface="Times New Roman" pitchFamily="18" charset="0"/>
              </a:rPr>
              <a:t>i</a:t>
            </a:r>
            <a:r>
              <a:rPr lang="en-US" sz="2000" dirty="0" smtClean="0">
                <a:latin typeface="Calibri"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What are the relevant facts of the case? What facts are not known? Can I learn more    	about the situation? Do I know enough to make a decision?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latin typeface="Calibri" pitchFamily="34" charset="0"/>
                <a:ea typeface="Times New Roman" pitchFamily="18" charset="0"/>
                <a:cs typeface="Times New Roman" pitchFamily="18" charset="0"/>
              </a:rPr>
              <a:t>ii.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What individuals and groups have an important stake in the outcome? Are some       	concerns more important? Why?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latin typeface="Calibri" pitchFamily="34" charset="0"/>
                <a:ea typeface="Times New Roman" pitchFamily="18" charset="0"/>
                <a:cs typeface="Times New Roman" pitchFamily="18" charset="0"/>
              </a:rPr>
              <a:t>iii.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What are the options for acting? Have all the relevant persons and groups been consulted?    	Have I identified creative options?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itle 2"/>
          <p:cNvSpPr>
            <a:spLocks noGrp="1"/>
          </p:cNvSpPr>
          <p:nvPr>
            <p:ph type="title"/>
          </p:nvPr>
        </p:nvSpPr>
        <p:spPr>
          <a:xfrm>
            <a:off x="786477" y="553546"/>
            <a:ext cx="10515600" cy="1325563"/>
          </a:xfrm>
        </p:spPr>
        <p:txBody>
          <a:bodyPr/>
          <a:lstStyle/>
          <a:p>
            <a:r>
              <a:rPr lang="en-US" sz="2400" b="1" dirty="0" smtClean="0">
                <a:solidFill>
                  <a:schemeClr val="accent4">
                    <a:lumMod val="50000"/>
                  </a:schemeClr>
                </a:solidFill>
              </a:rPr>
              <a:t>Making Ethical Decisions</a:t>
            </a:r>
            <a:endParaRPr lang="en-US" sz="2400" b="1" dirty="0">
              <a:solidFill>
                <a:schemeClr val="accent4">
                  <a:lumMod val="50000"/>
                </a:schemeClr>
              </a:solidFill>
            </a:endParaRPr>
          </a:p>
        </p:txBody>
      </p:sp>
      <p:sp>
        <p:nvSpPr>
          <p:cNvPr id="2" name="Date Placeholder 1"/>
          <p:cNvSpPr>
            <a:spLocks noGrp="1"/>
          </p:cNvSpPr>
          <p:nvPr>
            <p:ph type="dt" sz="half" idx="10"/>
          </p:nvPr>
        </p:nvSpPr>
        <p:spPr/>
        <p:txBody>
          <a:bodyPr/>
          <a:lstStyle/>
          <a:p>
            <a:fld id="{D7BA2965-1702-43EF-BF7F-5EE34E54B085}" type="datetime1">
              <a:rPr lang="en-US" smtClean="0"/>
              <a:t>2/16/2017</a:t>
            </a:fld>
            <a:endParaRPr lang="en-US"/>
          </a:p>
        </p:txBody>
      </p:sp>
      <p:sp>
        <p:nvSpPr>
          <p:cNvPr id="4" name="Slide Number Placeholder 3"/>
          <p:cNvSpPr>
            <a:spLocks noGrp="1"/>
          </p:cNvSpPr>
          <p:nvPr>
            <p:ph type="sldNum" sz="quarter" idx="12"/>
          </p:nvPr>
        </p:nvSpPr>
        <p:spPr/>
        <p:txBody>
          <a:bodyPr/>
          <a:lstStyle/>
          <a:p>
            <a:fld id="{4CF3724C-6ECF-4A2E-8F21-A56B8A0EFE1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2361"/>
            <a:ext cx="10515600" cy="1325563"/>
          </a:xfrm>
        </p:spPr>
        <p:txBody>
          <a:bodyPr/>
          <a:lstStyle/>
          <a:p>
            <a:r>
              <a:rPr lang="en-US" u="sng" dirty="0" smtClean="0"/>
              <a:t>Ethical Guidelines in Business</a:t>
            </a:r>
            <a:endParaRPr lang="en-US" u="sng" dirty="0"/>
          </a:p>
        </p:txBody>
      </p:sp>
      <p:sp>
        <p:nvSpPr>
          <p:cNvPr id="3" name="Content Placeholder 2"/>
          <p:cNvSpPr>
            <a:spLocks noGrp="1"/>
          </p:cNvSpPr>
          <p:nvPr>
            <p:ph idx="1"/>
          </p:nvPr>
        </p:nvSpPr>
        <p:spPr>
          <a:xfrm>
            <a:off x="762000" y="1620577"/>
            <a:ext cx="10515600" cy="4351338"/>
          </a:xfrm>
        </p:spPr>
        <p:txBody>
          <a:bodyPr/>
          <a:lstStyle/>
          <a:p>
            <a:r>
              <a:rPr lang="en-US" dirty="0" smtClean="0"/>
              <a:t>Vision</a:t>
            </a:r>
          </a:p>
          <a:p>
            <a:r>
              <a:rPr lang="en-US" dirty="0" smtClean="0"/>
              <a:t>Mission</a:t>
            </a:r>
          </a:p>
          <a:p>
            <a:r>
              <a:rPr lang="en-US" dirty="0" smtClean="0"/>
              <a:t>Core Values</a:t>
            </a:r>
          </a:p>
          <a:p>
            <a:r>
              <a:rPr lang="en-US" dirty="0" smtClean="0"/>
              <a:t>Public Communication Strategy / Policy</a:t>
            </a:r>
          </a:p>
          <a:p>
            <a:r>
              <a:rPr lang="en-US" dirty="0" smtClean="0"/>
              <a:t>Code of Conduct / Code of Discipline</a:t>
            </a:r>
          </a:p>
          <a:p>
            <a:r>
              <a:rPr lang="en-US" dirty="0" smtClean="0"/>
              <a:t>Personnel Manuals</a:t>
            </a:r>
          </a:p>
          <a:p>
            <a:r>
              <a:rPr lang="en-US" dirty="0" smtClean="0"/>
              <a:t>Business Culture</a:t>
            </a:r>
          </a:p>
          <a:p>
            <a:r>
              <a:rPr lang="en-US" dirty="0" smtClean="0"/>
              <a:t>Past Behaviours</a:t>
            </a:r>
            <a:endParaRPr lang="en-US" dirty="0"/>
          </a:p>
        </p:txBody>
      </p:sp>
      <p:sp>
        <p:nvSpPr>
          <p:cNvPr id="4" name="Rectangle 3"/>
          <p:cNvSpPr/>
          <p:nvPr/>
        </p:nvSpPr>
        <p:spPr>
          <a:xfrm>
            <a:off x="762000" y="5745480"/>
            <a:ext cx="11216640" cy="923330"/>
          </a:xfrm>
          <a:prstGeom prst="rect">
            <a:avLst/>
          </a:prstGeom>
          <a:solidFill>
            <a:schemeClr val="accent1">
              <a:lumMod val="20000"/>
              <a:lumOff val="80000"/>
            </a:schemeClr>
          </a:solidFill>
          <a:ln>
            <a:solidFill>
              <a:srgbClr val="7030A0"/>
            </a:solidFill>
          </a:ln>
        </p:spPr>
        <p:txBody>
          <a:bodyPr wrap="square">
            <a:spAutoFit/>
          </a:bodyPr>
          <a:lstStyle/>
          <a:p>
            <a:r>
              <a:rPr lang="en-US" b="1" dirty="0" smtClean="0">
                <a:solidFill>
                  <a:schemeClr val="accent5">
                    <a:lumMod val="50000"/>
                  </a:schemeClr>
                </a:solidFill>
              </a:rPr>
              <a:t>Courage is often required to perform the third step in the ethical decision-making process, which involves acting on morally motivated intentions. Doing the right thing for honorable reasons may be unpopular. But ethical individuals carry out their plan despite possible risks of upsetting others.  (Dr. Mary Dowd – </a:t>
            </a:r>
            <a:r>
              <a:rPr lang="en-US" b="1" dirty="0" err="1" smtClean="0">
                <a:solidFill>
                  <a:schemeClr val="accent5">
                    <a:lumMod val="50000"/>
                  </a:schemeClr>
                </a:solidFill>
              </a:rPr>
              <a:t>eHow</a:t>
            </a:r>
            <a:r>
              <a:rPr lang="en-US" b="1" dirty="0" smtClean="0">
                <a:solidFill>
                  <a:schemeClr val="accent5">
                    <a:lumMod val="50000"/>
                  </a:schemeClr>
                </a:solidFill>
              </a:rPr>
              <a:t> Contributor)</a:t>
            </a:r>
            <a:endParaRPr lang="en-US" b="1" dirty="0">
              <a:solidFill>
                <a:schemeClr val="accent5">
                  <a:lumMod val="50000"/>
                </a:schemeClr>
              </a:solidFill>
            </a:endParaRPr>
          </a:p>
        </p:txBody>
      </p:sp>
      <p:sp>
        <p:nvSpPr>
          <p:cNvPr id="5" name="Date Placeholder 4"/>
          <p:cNvSpPr>
            <a:spLocks noGrp="1"/>
          </p:cNvSpPr>
          <p:nvPr>
            <p:ph type="dt" sz="half" idx="10"/>
          </p:nvPr>
        </p:nvSpPr>
        <p:spPr/>
        <p:txBody>
          <a:bodyPr/>
          <a:lstStyle/>
          <a:p>
            <a:fld id="{6A76D394-1F2B-4C0C-8A21-9A0959B259AE}" type="datetime1">
              <a:rPr lang="en-US" smtClean="0"/>
              <a:t>2/16/2017</a:t>
            </a:fld>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22</a:t>
            </a:fld>
            <a:endParaRPr lang="en-US"/>
          </a:p>
        </p:txBody>
      </p:sp>
    </p:spTree>
    <p:extLst>
      <p:ext uri="{BB962C8B-B14F-4D97-AF65-F5344CB8AC3E}">
        <p14:creationId xmlns:p14="http://schemas.microsoft.com/office/powerpoint/2010/main" val="284683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871"/>
            <a:ext cx="10515600" cy="1325563"/>
          </a:xfrm>
        </p:spPr>
        <p:txBody>
          <a:bodyPr/>
          <a:lstStyle/>
          <a:p>
            <a:r>
              <a:rPr lang="en-US" b="1" dirty="0" smtClean="0"/>
              <a:t>Good Decisions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Right solution – right context, solves the issue/problem</a:t>
            </a:r>
          </a:p>
          <a:p>
            <a:r>
              <a:rPr lang="en-US" dirty="0" smtClean="0"/>
              <a:t>Considers creative options</a:t>
            </a:r>
          </a:p>
          <a:p>
            <a:r>
              <a:rPr lang="en-US" dirty="0" smtClean="0"/>
              <a:t>Information gathered is pertinent, accurate and adequate</a:t>
            </a:r>
          </a:p>
          <a:p>
            <a:r>
              <a:rPr lang="en-US" dirty="0" smtClean="0"/>
              <a:t>Reasoning is correct and solid</a:t>
            </a:r>
          </a:p>
          <a:p>
            <a:r>
              <a:rPr lang="en-US" dirty="0" smtClean="0"/>
              <a:t>Takes into account moral/ethical concerns</a:t>
            </a:r>
          </a:p>
          <a:p>
            <a:r>
              <a:rPr lang="en-US" dirty="0" smtClean="0"/>
              <a:t>Clear to all stakeholders</a:t>
            </a:r>
          </a:p>
          <a:p>
            <a:r>
              <a:rPr lang="en-US" smtClean="0"/>
              <a:t>There’s commitment </a:t>
            </a:r>
            <a:r>
              <a:rPr lang="en-US" dirty="0" smtClean="0"/>
              <a:t>to making it happen (follow through)</a:t>
            </a:r>
          </a:p>
          <a:p>
            <a:endParaRPr lang="en-US" dirty="0"/>
          </a:p>
          <a:p>
            <a:pPr marL="0" indent="0">
              <a:buNone/>
            </a:pPr>
            <a:r>
              <a:rPr lang="en-US" dirty="0" smtClean="0"/>
              <a:t>(Carl </a:t>
            </a:r>
            <a:r>
              <a:rPr lang="en-US" dirty="0" err="1" smtClean="0"/>
              <a:t>Spetzler</a:t>
            </a:r>
            <a:r>
              <a:rPr lang="en-US" dirty="0" smtClean="0"/>
              <a:t> – 2009)</a:t>
            </a:r>
            <a:endParaRPr lang="en-US" dirty="0"/>
          </a:p>
        </p:txBody>
      </p:sp>
      <p:sp>
        <p:nvSpPr>
          <p:cNvPr id="4" name="Date Placeholder 3"/>
          <p:cNvSpPr>
            <a:spLocks noGrp="1"/>
          </p:cNvSpPr>
          <p:nvPr>
            <p:ph type="dt" sz="half" idx="10"/>
          </p:nvPr>
        </p:nvSpPr>
        <p:spPr/>
        <p:txBody>
          <a:bodyPr/>
          <a:lstStyle/>
          <a:p>
            <a:fld id="{EC001B18-B2D6-450A-B793-A6BA8F0EDEAE}"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23</a:t>
            </a:fld>
            <a:endParaRPr lang="en-US"/>
          </a:p>
        </p:txBody>
      </p:sp>
    </p:spTree>
    <p:extLst>
      <p:ext uri="{BB962C8B-B14F-4D97-AF65-F5344CB8AC3E}">
        <p14:creationId xmlns:p14="http://schemas.microsoft.com/office/powerpoint/2010/main" val="1300462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520" y="2128611"/>
            <a:ext cx="10515600" cy="2417264"/>
          </a:xfrm>
        </p:spPr>
        <p:txBody>
          <a:bodyPr>
            <a:normAutofit/>
          </a:bodyPr>
          <a:lstStyle/>
          <a:p>
            <a:pPr algn="ctr"/>
            <a:r>
              <a:rPr lang="en-US" sz="3600" b="1" dirty="0" smtClean="0"/>
              <a:t>Life Boat Exercise</a:t>
            </a:r>
            <a:endParaRPr lang="en-US" sz="3600" b="1" dirty="0"/>
          </a:p>
        </p:txBody>
      </p:sp>
      <p:sp>
        <p:nvSpPr>
          <p:cNvPr id="5" name="Date Placeholder 4"/>
          <p:cNvSpPr>
            <a:spLocks noGrp="1"/>
          </p:cNvSpPr>
          <p:nvPr>
            <p:ph type="dt" sz="half" idx="10"/>
          </p:nvPr>
        </p:nvSpPr>
        <p:spPr/>
        <p:txBody>
          <a:bodyPr/>
          <a:lstStyle/>
          <a:p>
            <a:fld id="{A3DAAE26-981B-4720-8B4F-B1BDAC1C9803}" type="datetime1">
              <a:rPr lang="en-US" smtClean="0"/>
              <a:t>2/16/2017</a:t>
            </a:fld>
            <a:endParaRPr lang="en-US"/>
          </a:p>
        </p:txBody>
      </p:sp>
      <p:sp>
        <p:nvSpPr>
          <p:cNvPr id="6" name="Slide Number Placeholder 5"/>
          <p:cNvSpPr>
            <a:spLocks noGrp="1"/>
          </p:cNvSpPr>
          <p:nvPr>
            <p:ph type="sldNum" sz="quarter" idx="12"/>
          </p:nvPr>
        </p:nvSpPr>
        <p:spPr/>
        <p:txBody>
          <a:bodyPr/>
          <a:lstStyle/>
          <a:p>
            <a:fld id="{4CF3724C-6ECF-4A2E-8F21-A56B8A0EFE11}" type="slidenum">
              <a:rPr lang="en-US" smtClean="0"/>
              <a:pPr/>
              <a:t>3</a:t>
            </a:fld>
            <a:endParaRPr lang="en-US"/>
          </a:p>
        </p:txBody>
      </p:sp>
    </p:spTree>
    <p:extLst>
      <p:ext uri="{BB962C8B-B14F-4D97-AF65-F5344CB8AC3E}">
        <p14:creationId xmlns:p14="http://schemas.microsoft.com/office/powerpoint/2010/main" val="275844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65047365"/>
              </p:ext>
            </p:extLst>
          </p:nvPr>
        </p:nvGraphicFramePr>
        <p:xfrm>
          <a:off x="613969" y="1012683"/>
          <a:ext cx="10408257" cy="5708792"/>
        </p:xfrm>
        <a:graphic>
          <a:graphicData uri="http://schemas.openxmlformats.org/drawingml/2006/table">
            <a:tbl>
              <a:tblPr firstRow="1" bandRow="1">
                <a:tableStyleId>{5C22544A-7EE6-4342-B048-85BDC9FD1C3A}</a:tableStyleId>
              </a:tblPr>
              <a:tblGrid>
                <a:gridCol w="3076951"/>
                <a:gridCol w="7331306"/>
              </a:tblGrid>
              <a:tr h="614116">
                <a:tc>
                  <a:txBody>
                    <a:bodyPr/>
                    <a:lstStyle/>
                    <a:p>
                      <a:r>
                        <a:rPr lang="en-US" dirty="0" smtClean="0"/>
                        <a:t>Terms</a:t>
                      </a:r>
                      <a:endParaRPr lang="en-US" dirty="0"/>
                    </a:p>
                  </a:txBody>
                  <a:tcPr/>
                </a:tc>
                <a:tc>
                  <a:txBody>
                    <a:bodyPr/>
                    <a:lstStyle/>
                    <a:p>
                      <a:r>
                        <a:rPr lang="en-US" dirty="0" smtClean="0"/>
                        <a:t>Definitions</a:t>
                      </a:r>
                      <a:endParaRPr lang="en-US" dirty="0"/>
                    </a:p>
                  </a:txBody>
                  <a:tcPr/>
                </a:tc>
              </a:tr>
              <a:tr h="614116">
                <a:tc>
                  <a:txBody>
                    <a:bodyPr/>
                    <a:lstStyle/>
                    <a:p>
                      <a:r>
                        <a:rPr lang="en-US" b="1" dirty="0" smtClean="0"/>
                        <a:t>Decision making</a:t>
                      </a:r>
                      <a:endParaRPr lang="en-US" dirty="0"/>
                    </a:p>
                  </a:txBody>
                  <a:tcPr/>
                </a:tc>
                <a:tc>
                  <a:txBody>
                    <a:bodyPr/>
                    <a:lstStyle/>
                    <a:p>
                      <a:r>
                        <a:rPr lang="en-US" dirty="0" smtClean="0"/>
                        <a:t>The thought process of selecting a logical choice from </a:t>
                      </a:r>
                      <a:r>
                        <a:rPr lang="en-US" baseline="0" dirty="0" smtClean="0"/>
                        <a:t> </a:t>
                      </a:r>
                      <a:r>
                        <a:rPr lang="en-US" dirty="0" smtClean="0"/>
                        <a:t>the available options.  </a:t>
                      </a:r>
                      <a:r>
                        <a:rPr lang="en-US" sz="1600" dirty="0" smtClean="0"/>
                        <a:t>(Business Dictionary)</a:t>
                      </a:r>
                      <a:endParaRPr lang="en-US" dirty="0"/>
                    </a:p>
                  </a:txBody>
                  <a:tcPr/>
                </a:tc>
              </a:tr>
              <a:tr h="614116">
                <a:tc>
                  <a:txBody>
                    <a:bodyPr/>
                    <a:lstStyle/>
                    <a:p>
                      <a:r>
                        <a:rPr lang="en-US" b="1" dirty="0" smtClean="0"/>
                        <a:t>Problem Solving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of working through details of a problem to reach a solution. Problem solving may include 	mathematical or systematic operations and can be a gauge of an individual's critical thinking skills. </a:t>
                      </a:r>
                      <a:r>
                        <a:rPr lang="en-US" sz="1600" dirty="0" smtClean="0"/>
                        <a:t>(Business Dictionary)</a:t>
                      </a:r>
                      <a:endParaRPr lang="en-US" dirty="0" smtClean="0"/>
                    </a:p>
                  </a:txBody>
                  <a:tcPr/>
                </a:tc>
              </a:tr>
              <a:tr h="1074138">
                <a:tc>
                  <a:txBody>
                    <a:bodyPr/>
                    <a:lstStyle/>
                    <a:p>
                      <a:r>
                        <a:rPr lang="en-US" b="1" dirty="0" smtClean="0"/>
                        <a:t>Critical Thinking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intellectually disciplined process of actively and skillfully conceptualizing, applying, analyzing, synthesizing, and/or evaluating information gathered from, or generated by, observation, experience, reflection, reasoning, or communication, as a guide to belief and action. </a:t>
                      </a:r>
                      <a:endParaRPr lang="en-US" dirty="0" smtClean="0"/>
                    </a:p>
                  </a:txBody>
                  <a:tcPr/>
                </a:tc>
              </a:tr>
              <a:tr h="614116">
                <a:tc>
                  <a:txBody>
                    <a:bodyPr/>
                    <a:lstStyle/>
                    <a:p>
                      <a:r>
                        <a:rPr lang="en-US" b="1" dirty="0" smtClean="0"/>
                        <a:t>Practical</a:t>
                      </a:r>
                      <a:r>
                        <a:rPr lang="en-US" b="1" baseline="0" dirty="0" smtClean="0"/>
                        <a:t> </a:t>
                      </a:r>
                      <a:r>
                        <a:rPr lang="en-US" b="1" dirty="0" smtClean="0"/>
                        <a:t>Reasoning</a:t>
                      </a:r>
                      <a:endParaRPr lang="en-US" b="1" dirty="0"/>
                    </a:p>
                  </a:txBody>
                  <a:tcPr/>
                </a:tc>
                <a:tc>
                  <a:txBody>
                    <a:bodyPr/>
                    <a:lstStyle/>
                    <a:p>
                      <a:r>
                        <a:rPr lang="en-US" dirty="0" smtClean="0"/>
                        <a:t>The process of thinking about something in a logical way in order to form a conclusion or judgment: the ability of the mind to think and understand things in a logical way.  (Encyclopedia Britannica)</a:t>
                      </a:r>
                    </a:p>
                    <a:p>
                      <a:endParaRPr lang="en-US" dirty="0"/>
                    </a:p>
                  </a:txBody>
                  <a:tcPr/>
                </a:tc>
              </a:tr>
              <a:tr h="614116">
                <a:tc>
                  <a:txBody>
                    <a:bodyPr/>
                    <a:lstStyle/>
                    <a:p>
                      <a:r>
                        <a:rPr lang="en-US" b="1" dirty="0" smtClean="0">
                          <a:solidFill>
                            <a:schemeClr val="tx1"/>
                          </a:solidFill>
                        </a:rPr>
                        <a:t>Ethical Decision making</a:t>
                      </a:r>
                      <a:endParaRPr lang="en-US" b="1" dirty="0">
                        <a:solidFill>
                          <a:schemeClr val="tx1"/>
                        </a:solidFill>
                      </a:endParaRPr>
                    </a:p>
                  </a:txBody>
                  <a:tcPr/>
                </a:tc>
                <a:tc>
                  <a:txBody>
                    <a:bodyPr/>
                    <a:lstStyle/>
                    <a:p>
                      <a:r>
                        <a:rPr lang="en-US" dirty="0" smtClean="0"/>
                        <a:t>Assessing  the moral implications  of a course of action.</a:t>
                      </a:r>
                      <a:r>
                        <a:rPr lang="en-US" baseline="0" dirty="0" smtClean="0"/>
                        <a:t> This is important when there  is an ethical dilemma, and what is right or wrong is not obvious. Businesses should consider the impact of certain decisions on the community and the natural environment. </a:t>
                      </a:r>
                      <a:endParaRPr lang="en-US" dirty="0"/>
                    </a:p>
                  </a:txBody>
                  <a:tcPr/>
                </a:tc>
              </a:tr>
            </a:tbl>
          </a:graphicData>
        </a:graphic>
      </p:graphicFrame>
      <p:sp>
        <p:nvSpPr>
          <p:cNvPr id="2" name="Date Placeholder 1"/>
          <p:cNvSpPr>
            <a:spLocks noGrp="1"/>
          </p:cNvSpPr>
          <p:nvPr>
            <p:ph type="dt" sz="half" idx="10"/>
          </p:nvPr>
        </p:nvSpPr>
        <p:spPr/>
        <p:txBody>
          <a:bodyPr/>
          <a:lstStyle/>
          <a:p>
            <a:fld id="{33A11F68-80F2-4A80-9372-767D1A7BCD94}"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8438"/>
            <a:ext cx="10515600" cy="1325563"/>
          </a:xfrm>
        </p:spPr>
        <p:txBody>
          <a:bodyPr/>
          <a:lstStyle/>
          <a:p>
            <a:r>
              <a:rPr lang="en-US" dirty="0" smtClean="0"/>
              <a:t>Difference between Decision Making &amp; Problem Solving</a:t>
            </a:r>
            <a:endParaRPr lang="en-US" dirty="0"/>
          </a:p>
        </p:txBody>
      </p:sp>
      <p:pic>
        <p:nvPicPr>
          <p:cNvPr id="1026" name="Picture 2" descr="C:\Documents and Settings\BlackwD1\My Documents\My Pictures\pet-food-aisle.jpg"/>
          <p:cNvPicPr>
            <a:picLocks noGrp="1" noChangeAspect="1" noChangeArrowheads="1"/>
          </p:cNvPicPr>
          <p:nvPr>
            <p:ph idx="1"/>
          </p:nvPr>
        </p:nvPicPr>
        <p:blipFill>
          <a:blip r:embed="rId2"/>
          <a:srcRect/>
          <a:stretch>
            <a:fillRect/>
          </a:stretch>
        </p:blipFill>
        <p:spPr bwMode="auto">
          <a:xfrm>
            <a:off x="900396" y="2009860"/>
            <a:ext cx="9890760" cy="4803775"/>
          </a:xfrm>
          <a:prstGeom prst="rect">
            <a:avLst/>
          </a:prstGeom>
          <a:noFill/>
        </p:spPr>
      </p:pic>
      <p:sp>
        <p:nvSpPr>
          <p:cNvPr id="3" name="Date Placeholder 2"/>
          <p:cNvSpPr>
            <a:spLocks noGrp="1"/>
          </p:cNvSpPr>
          <p:nvPr>
            <p:ph type="dt" sz="half" idx="10"/>
          </p:nvPr>
        </p:nvSpPr>
        <p:spPr/>
        <p:txBody>
          <a:bodyPr/>
          <a:lstStyle/>
          <a:p>
            <a:fld id="{EECACFA8-3EF8-4C04-A815-9E197E62A11E}" type="datetime1">
              <a:rPr lang="en-US" smtClean="0"/>
              <a:t>2/16/2017</a:t>
            </a:fld>
            <a:endParaRPr lang="en-US"/>
          </a:p>
        </p:txBody>
      </p:sp>
      <p:sp>
        <p:nvSpPr>
          <p:cNvPr id="4" name="Slide Number Placeholder 3"/>
          <p:cNvSpPr>
            <a:spLocks noGrp="1"/>
          </p:cNvSpPr>
          <p:nvPr>
            <p:ph type="sldNum" sz="quarter" idx="12"/>
          </p:nvPr>
        </p:nvSpPr>
        <p:spPr/>
        <p:txBody>
          <a:bodyPr/>
          <a:lstStyle/>
          <a:p>
            <a:fld id="{4CF3724C-6ECF-4A2E-8F21-A56B8A0EFE11}" type="slidenum">
              <a:rPr lang="en-US" smtClean="0"/>
              <a:pPr/>
              <a:t>5</a:t>
            </a:fld>
            <a:endParaRPr lang="en-US"/>
          </a:p>
        </p:txBody>
      </p:sp>
    </p:spTree>
    <p:extLst>
      <p:ext uri="{BB962C8B-B14F-4D97-AF65-F5344CB8AC3E}">
        <p14:creationId xmlns:p14="http://schemas.microsoft.com/office/powerpoint/2010/main" val="203840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2304" y="2158330"/>
            <a:ext cx="10698480" cy="4351338"/>
          </a:xfrm>
        </p:spPr>
        <p:txBody>
          <a:bodyPr/>
          <a:lstStyle/>
          <a:p>
            <a:pPr>
              <a:buFont typeface="Wingdings" pitchFamily="2" charset="2"/>
              <a:buChar char="§"/>
            </a:pPr>
            <a:r>
              <a:rPr lang="en-US" dirty="0" smtClean="0"/>
              <a:t>Problem analysis and decision making are distinct activities.</a:t>
            </a:r>
          </a:p>
          <a:p>
            <a:pPr>
              <a:buFont typeface="Wingdings" pitchFamily="2" charset="2"/>
              <a:buChar char="§"/>
            </a:pPr>
            <a:r>
              <a:rPr lang="en-US" dirty="0" smtClean="0"/>
              <a:t>Decisions are commonly focused on a problem or challenge.</a:t>
            </a:r>
          </a:p>
          <a:p>
            <a:pPr>
              <a:buFont typeface="Wingdings" pitchFamily="2" charset="2"/>
              <a:buChar char="§"/>
            </a:pPr>
            <a:r>
              <a:rPr lang="en-US" dirty="0" smtClean="0"/>
              <a:t>Decision makers should gather and consider data before making a choice. </a:t>
            </a:r>
          </a:p>
          <a:p>
            <a:pPr>
              <a:buFont typeface="Wingdings" pitchFamily="2" charset="2"/>
              <a:buChar char="§"/>
            </a:pPr>
            <a:r>
              <a:rPr lang="en-US" dirty="0" smtClean="0"/>
              <a:t>Analyzing a problem may or may not result in a decision.</a:t>
            </a:r>
          </a:p>
          <a:p>
            <a:pPr>
              <a:buFont typeface="Wingdings" pitchFamily="2" charset="2"/>
              <a:buChar char="§"/>
            </a:pPr>
            <a:r>
              <a:rPr lang="en-US" dirty="0" smtClean="0"/>
              <a:t>Results are an important ingredient in all decision making. </a:t>
            </a:r>
            <a:endParaRPr lang="en-US" dirty="0"/>
          </a:p>
        </p:txBody>
      </p:sp>
      <p:pic>
        <p:nvPicPr>
          <p:cNvPr id="2050" name="Picture 2" descr="C:\Documents and Settings\BlackwD1\My Documents\My Pictures\images.png"/>
          <p:cNvPicPr>
            <a:picLocks noChangeAspect="1" noChangeArrowheads="1"/>
          </p:cNvPicPr>
          <p:nvPr/>
        </p:nvPicPr>
        <p:blipFill>
          <a:blip r:embed="rId2"/>
          <a:srcRect/>
          <a:stretch>
            <a:fillRect/>
          </a:stretch>
        </p:blipFill>
        <p:spPr bwMode="auto">
          <a:xfrm>
            <a:off x="733168" y="896552"/>
            <a:ext cx="2651760" cy="1187767"/>
          </a:xfrm>
          <a:prstGeom prst="rect">
            <a:avLst/>
          </a:prstGeom>
          <a:noFill/>
        </p:spPr>
      </p:pic>
      <p:pic>
        <p:nvPicPr>
          <p:cNvPr id="2051" name="Picture 3" descr="C:\Documents and Settings\BlackwD1\My Documents\My Pictures\decision making.jpg"/>
          <p:cNvPicPr>
            <a:picLocks noChangeAspect="1" noChangeArrowheads="1"/>
          </p:cNvPicPr>
          <p:nvPr/>
        </p:nvPicPr>
        <p:blipFill>
          <a:blip r:embed="rId3"/>
          <a:srcRect/>
          <a:stretch>
            <a:fillRect/>
          </a:stretch>
        </p:blipFill>
        <p:spPr bwMode="auto">
          <a:xfrm>
            <a:off x="9067800" y="4892040"/>
            <a:ext cx="2512695" cy="1691639"/>
          </a:xfrm>
          <a:prstGeom prst="rect">
            <a:avLst/>
          </a:prstGeom>
          <a:noFill/>
        </p:spPr>
      </p:pic>
      <p:sp>
        <p:nvSpPr>
          <p:cNvPr id="2" name="Date Placeholder 1"/>
          <p:cNvSpPr>
            <a:spLocks noGrp="1"/>
          </p:cNvSpPr>
          <p:nvPr>
            <p:ph type="dt" sz="half" idx="10"/>
          </p:nvPr>
        </p:nvSpPr>
        <p:spPr/>
        <p:txBody>
          <a:bodyPr/>
          <a:lstStyle/>
          <a:p>
            <a:fld id="{3C29AF8E-C7D8-4AD1-A965-2D1F471C4A27}" type="datetime1">
              <a:rPr lang="en-US" smtClean="0"/>
              <a:t>2/16/2017</a:t>
            </a:fld>
            <a:endParaRPr lang="en-US"/>
          </a:p>
        </p:txBody>
      </p:sp>
      <p:sp>
        <p:nvSpPr>
          <p:cNvPr id="4" name="Slide Number Placeholder 3"/>
          <p:cNvSpPr>
            <a:spLocks noGrp="1"/>
          </p:cNvSpPr>
          <p:nvPr>
            <p:ph type="sldNum" sz="quarter" idx="12"/>
          </p:nvPr>
        </p:nvSpPr>
        <p:spPr/>
        <p:txBody>
          <a:bodyPr/>
          <a:lstStyle/>
          <a:p>
            <a:fld id="{4CF3724C-6ECF-4A2E-8F21-A56B8A0EFE1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59" y="669507"/>
            <a:ext cx="10515600" cy="1325563"/>
          </a:xfrm>
        </p:spPr>
        <p:txBody>
          <a:bodyPr/>
          <a:lstStyle/>
          <a:p>
            <a:r>
              <a:rPr lang="en-US" dirty="0" smtClean="0"/>
              <a:t>Types of Decisions</a:t>
            </a:r>
            <a:endParaRPr lang="en-US" dirty="0"/>
          </a:p>
        </p:txBody>
      </p:sp>
      <p:sp>
        <p:nvSpPr>
          <p:cNvPr id="3" name="Content Placeholder 2"/>
          <p:cNvSpPr>
            <a:spLocks noGrp="1"/>
          </p:cNvSpPr>
          <p:nvPr>
            <p:ph idx="1"/>
          </p:nvPr>
        </p:nvSpPr>
        <p:spPr>
          <a:xfrm>
            <a:off x="681233" y="2094739"/>
            <a:ext cx="10598426" cy="4527067"/>
          </a:xfrm>
          <a:ln>
            <a:solidFill>
              <a:schemeClr val="accent3">
                <a:lumMod val="50000"/>
              </a:schemeClr>
            </a:solidFill>
          </a:ln>
        </p:spPr>
        <p:txBody>
          <a:bodyPr/>
          <a:lstStyle/>
          <a:p>
            <a:pPr marL="0" indent="0">
              <a:buNone/>
            </a:pPr>
            <a:r>
              <a:rPr lang="en-US" b="1" dirty="0" smtClean="0"/>
              <a:t>Programmed Decisions </a:t>
            </a:r>
            <a:r>
              <a:rPr lang="en-US" dirty="0" smtClean="0"/>
              <a:t>– based on pre-determined guidelines and practices; e.g. hiring staff, maintenance of equipment, planning staff party.</a:t>
            </a:r>
          </a:p>
          <a:p>
            <a:pPr marL="0" indent="0">
              <a:buNone/>
            </a:pPr>
            <a:endParaRPr lang="en-US" dirty="0" smtClean="0"/>
          </a:p>
          <a:p>
            <a:pPr marL="0" indent="0">
              <a:buNone/>
            </a:pPr>
            <a:r>
              <a:rPr lang="en-US" b="1" dirty="0" smtClean="0"/>
              <a:t>Non-programmed Decisions </a:t>
            </a:r>
            <a:r>
              <a:rPr lang="en-US" dirty="0" smtClean="0"/>
              <a:t>– related to new, complex tasks or situations, poorly defined, largely unstructured, with perceived high risk value; e.g. buying new software, entering a new market, product development, re-organization of a division.</a:t>
            </a:r>
            <a:endParaRPr lang="en-US" dirty="0"/>
          </a:p>
        </p:txBody>
      </p:sp>
      <p:sp>
        <p:nvSpPr>
          <p:cNvPr id="4" name="Date Placeholder 3"/>
          <p:cNvSpPr>
            <a:spLocks noGrp="1"/>
          </p:cNvSpPr>
          <p:nvPr>
            <p:ph type="dt" sz="half" idx="10"/>
          </p:nvPr>
        </p:nvSpPr>
        <p:spPr/>
        <p:txBody>
          <a:bodyPr/>
          <a:lstStyle/>
          <a:p>
            <a:fld id="{CEB6C454-A0FD-4240-9113-3586F63FFC15}" type="datetime1">
              <a:rPr lang="en-US" smtClean="0"/>
              <a:t>2/16/2017</a:t>
            </a:fld>
            <a:endParaRPr lang="en-US"/>
          </a:p>
        </p:txBody>
      </p:sp>
      <p:sp>
        <p:nvSpPr>
          <p:cNvPr id="5" name="Slide Number Placeholder 4"/>
          <p:cNvSpPr>
            <a:spLocks noGrp="1"/>
          </p:cNvSpPr>
          <p:nvPr>
            <p:ph type="sldNum" sz="quarter" idx="12"/>
          </p:nvPr>
        </p:nvSpPr>
        <p:spPr/>
        <p:txBody>
          <a:bodyPr/>
          <a:lstStyle/>
          <a:p>
            <a:fld id="{4CF3724C-6ECF-4A2E-8F21-A56B8A0EFE11}" type="slidenum">
              <a:rPr lang="en-US" smtClean="0"/>
              <a:pPr/>
              <a:t>7</a:t>
            </a:fld>
            <a:endParaRPr lang="en-US"/>
          </a:p>
        </p:txBody>
      </p:sp>
    </p:spTree>
    <p:extLst>
      <p:ext uri="{BB962C8B-B14F-4D97-AF65-F5344CB8AC3E}">
        <p14:creationId xmlns:p14="http://schemas.microsoft.com/office/powerpoint/2010/main" val="90325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28736"/>
            <a:ext cx="10515600" cy="1325563"/>
          </a:xfrm>
        </p:spPr>
        <p:txBody>
          <a:bodyPr/>
          <a:lstStyle/>
          <a:p>
            <a:r>
              <a:rPr lang="en-US" dirty="0" smtClean="0"/>
              <a:t>Decision Making Environment</a:t>
            </a:r>
            <a:endParaRPr lang="en-US" dirty="0"/>
          </a:p>
        </p:txBody>
      </p:sp>
      <p:sp>
        <p:nvSpPr>
          <p:cNvPr id="5" name="Rectangle 4"/>
          <p:cNvSpPr/>
          <p:nvPr/>
        </p:nvSpPr>
        <p:spPr>
          <a:xfrm>
            <a:off x="640080" y="1873015"/>
            <a:ext cx="10713720" cy="4784586"/>
          </a:xfrm>
          <a:prstGeom prst="rect">
            <a:avLst/>
          </a:prstGeom>
          <a:solidFill>
            <a:schemeClr val="accent3">
              <a:lumMod val="60000"/>
              <a:lumOff val="40000"/>
            </a:schemeClr>
          </a:solidFill>
          <a:ln w="38100">
            <a:solidFill>
              <a:schemeClr val="tx2">
                <a:lumMod val="60000"/>
                <a:lumOff val="40000"/>
              </a:schemeClr>
            </a:solidFill>
          </a:ln>
        </p:spPr>
        <p:txBody>
          <a:bodyPr wrap="square">
            <a:spAutoFit/>
          </a:bodyPr>
          <a:lstStyle/>
          <a:p>
            <a:pPr>
              <a:buClr>
                <a:schemeClr val="bg1"/>
              </a:buClr>
            </a:pPr>
            <a:r>
              <a:rPr lang="en-US" sz="3200" dirty="0" smtClean="0">
                <a:solidFill>
                  <a:schemeClr val="hlink"/>
                </a:solidFill>
              </a:rPr>
              <a:t>Many decisions that managers deal with every day involve at least some degree of uncertainty and require non-programmed decision making. Characteristics of decision making:</a:t>
            </a:r>
          </a:p>
          <a:p>
            <a:pPr>
              <a:buClr>
                <a:schemeClr val="bg1"/>
              </a:buClr>
            </a:pPr>
            <a:endParaRPr lang="en-US" sz="3200" dirty="0" smtClean="0">
              <a:solidFill>
                <a:schemeClr val="hlink"/>
              </a:solidFill>
            </a:endParaRPr>
          </a:p>
          <a:p>
            <a:pPr lvl="1">
              <a:buFont typeface="Wingdings" pitchFamily="2" charset="2"/>
              <a:buChar char="§"/>
            </a:pPr>
            <a:r>
              <a:rPr lang="en-US" sz="2800" dirty="0" smtClean="0"/>
              <a:t>May be difficult </a:t>
            </a:r>
          </a:p>
          <a:p>
            <a:pPr lvl="1">
              <a:buFont typeface="Wingdings" pitchFamily="2" charset="2"/>
              <a:buChar char="§"/>
            </a:pPr>
            <a:r>
              <a:rPr lang="en-US" sz="2800" dirty="0" smtClean="0"/>
              <a:t>Made amid changing factors</a:t>
            </a:r>
          </a:p>
          <a:p>
            <a:pPr lvl="1">
              <a:buFont typeface="Wingdings" pitchFamily="2" charset="2"/>
              <a:buChar char="§"/>
            </a:pPr>
            <a:r>
              <a:rPr lang="en-US" sz="2800" dirty="0" smtClean="0"/>
              <a:t>Decision sometimes required relatively quickly</a:t>
            </a:r>
          </a:p>
          <a:p>
            <a:pPr lvl="1">
              <a:buFont typeface="Wingdings" pitchFamily="2" charset="2"/>
              <a:buChar char="§"/>
            </a:pPr>
            <a:r>
              <a:rPr lang="en-US" sz="2800" dirty="0" smtClean="0"/>
              <a:t>Information may be unclear, unavailable or insufficient</a:t>
            </a:r>
          </a:p>
          <a:p>
            <a:pPr lvl="1">
              <a:buFont typeface="Wingdings" pitchFamily="2" charset="2"/>
              <a:buChar char="§"/>
            </a:pPr>
            <a:r>
              <a:rPr lang="en-US" sz="2800" dirty="0" smtClean="0"/>
              <a:t>Managers may have to deal with conflicting points of view</a:t>
            </a:r>
          </a:p>
          <a:p>
            <a:pPr lvl="1">
              <a:buFont typeface="Wingdings" pitchFamily="2" charset="2"/>
              <a:buChar char="§"/>
            </a:pPr>
            <a:r>
              <a:rPr lang="en-US" sz="2800" dirty="0" smtClean="0"/>
              <a:t>Decisions made amidst risk, uncertainty and ambiguity</a:t>
            </a:r>
          </a:p>
        </p:txBody>
      </p:sp>
      <p:sp>
        <p:nvSpPr>
          <p:cNvPr id="2" name="Date Placeholder 1"/>
          <p:cNvSpPr>
            <a:spLocks noGrp="1"/>
          </p:cNvSpPr>
          <p:nvPr>
            <p:ph type="dt" sz="half" idx="10"/>
          </p:nvPr>
        </p:nvSpPr>
        <p:spPr/>
        <p:txBody>
          <a:bodyPr/>
          <a:lstStyle/>
          <a:p>
            <a:fld id="{0B84004A-2397-4387-9882-78556C636167}" type="datetime1">
              <a:rPr lang="en-US" smtClean="0"/>
              <a:t>2/16/2017</a:t>
            </a:fld>
            <a:endParaRPr lang="en-US"/>
          </a:p>
        </p:txBody>
      </p:sp>
      <p:sp>
        <p:nvSpPr>
          <p:cNvPr id="3" name="Slide Number Placeholder 2"/>
          <p:cNvSpPr>
            <a:spLocks noGrp="1"/>
          </p:cNvSpPr>
          <p:nvPr>
            <p:ph type="sldNum" sz="quarter" idx="12"/>
          </p:nvPr>
        </p:nvSpPr>
        <p:spPr/>
        <p:txBody>
          <a:bodyPr/>
          <a:lstStyle/>
          <a:p>
            <a:fld id="{4CF3724C-6ECF-4A2E-8F21-A56B8A0EFE1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0" y="826783"/>
            <a:ext cx="10546080" cy="716915"/>
          </a:xfrm>
        </p:spPr>
        <p:txBody>
          <a:bodyPr>
            <a:normAutofit fontScale="90000"/>
          </a:bodyPr>
          <a:lstStyle/>
          <a:p>
            <a:r>
              <a:rPr lang="en-US" sz="2800" b="1" dirty="0" smtClean="0"/>
              <a:t/>
            </a:r>
            <a:br>
              <a:rPr lang="en-US" sz="2800" b="1" dirty="0" smtClean="0"/>
            </a:br>
            <a:r>
              <a:rPr lang="en-US" sz="2800" b="1" dirty="0" smtClean="0"/>
              <a:t>What is meant by Certainty, Risk, Uncertainty and Ambiguity?</a:t>
            </a:r>
            <a:r>
              <a:rPr lang="en-US" dirty="0" smtClean="0"/>
              <a:t/>
            </a:r>
            <a:br>
              <a:rPr lang="en-US" dirty="0" smtClean="0"/>
            </a:br>
            <a:endParaRPr lang="en-US" dirty="0"/>
          </a:p>
        </p:txBody>
      </p:sp>
      <p:sp>
        <p:nvSpPr>
          <p:cNvPr id="3" name="Rectangle 2"/>
          <p:cNvSpPr/>
          <p:nvPr/>
        </p:nvSpPr>
        <p:spPr>
          <a:xfrm>
            <a:off x="540790" y="1543698"/>
            <a:ext cx="8908010" cy="4995214"/>
          </a:xfrm>
          <a:prstGeom prst="rect">
            <a:avLst/>
          </a:prstGeom>
        </p:spPr>
        <p:txBody>
          <a:bodyPr wrap="square">
            <a:spAutoFit/>
          </a:bodyPr>
          <a:lstStyle/>
          <a:p>
            <a:pPr>
              <a:lnSpc>
                <a:spcPct val="90000"/>
              </a:lnSpc>
              <a:spcBef>
                <a:spcPct val="0"/>
              </a:spcBef>
              <a:buFont typeface="Arial" charset="0"/>
              <a:buChar char="●"/>
            </a:pPr>
            <a:r>
              <a:rPr lang="en-US" sz="2400" b="1" dirty="0" smtClean="0">
                <a:solidFill>
                  <a:schemeClr val="hlink"/>
                </a:solidFill>
              </a:rPr>
              <a:t>Certainty</a:t>
            </a:r>
            <a:endParaRPr lang="en-US" sz="2000" dirty="0" smtClean="0">
              <a:solidFill>
                <a:schemeClr val="hlink"/>
              </a:solidFill>
            </a:endParaRPr>
          </a:p>
          <a:p>
            <a:pPr lvl="1">
              <a:lnSpc>
                <a:spcPct val="90000"/>
              </a:lnSpc>
              <a:spcBef>
                <a:spcPct val="0"/>
              </a:spcBef>
              <a:buFont typeface="Arial" charset="0"/>
              <a:buChar char="●"/>
            </a:pPr>
            <a:r>
              <a:rPr lang="en-US" sz="2000" dirty="0" smtClean="0"/>
              <a:t>all the information the decision maker needs is fully available</a:t>
            </a:r>
          </a:p>
          <a:p>
            <a:pPr>
              <a:lnSpc>
                <a:spcPct val="90000"/>
              </a:lnSpc>
              <a:spcBef>
                <a:spcPct val="0"/>
              </a:spcBef>
              <a:buFont typeface="Arial" charset="0"/>
              <a:buChar char="●"/>
            </a:pPr>
            <a:r>
              <a:rPr lang="en-US" sz="2400" b="1" dirty="0" smtClean="0">
                <a:solidFill>
                  <a:schemeClr val="hlink"/>
                </a:solidFill>
              </a:rPr>
              <a:t>Risk</a:t>
            </a:r>
            <a:endParaRPr lang="en-US" sz="2400" dirty="0" smtClean="0">
              <a:solidFill>
                <a:schemeClr val="hlink"/>
              </a:solidFill>
            </a:endParaRPr>
          </a:p>
          <a:p>
            <a:pPr lvl="1">
              <a:lnSpc>
                <a:spcPct val="90000"/>
              </a:lnSpc>
              <a:spcBef>
                <a:spcPct val="0"/>
              </a:spcBef>
              <a:buFont typeface="Arial" charset="0"/>
              <a:buChar char="●"/>
            </a:pPr>
            <a:r>
              <a:rPr lang="en-US" sz="2000" dirty="0" smtClean="0"/>
              <a:t>decision has clear-cut goals</a:t>
            </a:r>
          </a:p>
          <a:p>
            <a:pPr lvl="1">
              <a:lnSpc>
                <a:spcPct val="90000"/>
              </a:lnSpc>
              <a:spcBef>
                <a:spcPct val="0"/>
              </a:spcBef>
              <a:buFont typeface="Arial" charset="0"/>
              <a:buChar char="●"/>
            </a:pPr>
            <a:r>
              <a:rPr lang="en-US" sz="2000" dirty="0" smtClean="0"/>
              <a:t>good information is available</a:t>
            </a:r>
          </a:p>
          <a:p>
            <a:pPr lvl="1">
              <a:lnSpc>
                <a:spcPct val="90000"/>
              </a:lnSpc>
              <a:spcBef>
                <a:spcPct val="0"/>
              </a:spcBef>
              <a:buFont typeface="Arial" charset="0"/>
              <a:buChar char="●"/>
            </a:pPr>
            <a:r>
              <a:rPr lang="en-US" sz="2000" dirty="0" smtClean="0"/>
              <a:t>outcomes associated with each alternative are subject to chance</a:t>
            </a:r>
          </a:p>
          <a:p>
            <a:pPr>
              <a:lnSpc>
                <a:spcPct val="90000"/>
              </a:lnSpc>
              <a:spcBef>
                <a:spcPct val="0"/>
              </a:spcBef>
              <a:buFont typeface="Arial" charset="0"/>
              <a:buChar char="●"/>
            </a:pPr>
            <a:r>
              <a:rPr lang="en-US" sz="2400" b="1" dirty="0" smtClean="0">
                <a:solidFill>
                  <a:schemeClr val="hlink"/>
                </a:solidFill>
              </a:rPr>
              <a:t>Uncertainty</a:t>
            </a:r>
            <a:endParaRPr lang="en-US" sz="2400" b="1" dirty="0" smtClean="0">
              <a:solidFill>
                <a:schemeClr val="hlink"/>
              </a:solidFill>
            </a:endParaRPr>
          </a:p>
          <a:p>
            <a:pPr lvl="1">
              <a:lnSpc>
                <a:spcPct val="90000"/>
              </a:lnSpc>
              <a:spcBef>
                <a:spcPct val="0"/>
              </a:spcBef>
              <a:buFont typeface="Arial" charset="0"/>
              <a:buChar char="●"/>
            </a:pPr>
            <a:r>
              <a:rPr lang="en-US" sz="2000" dirty="0" smtClean="0"/>
              <a:t>managers know which goals they wish to achieve</a:t>
            </a:r>
          </a:p>
          <a:p>
            <a:pPr lvl="1">
              <a:lnSpc>
                <a:spcPct val="90000"/>
              </a:lnSpc>
              <a:spcBef>
                <a:spcPct val="0"/>
              </a:spcBef>
              <a:buFont typeface="Arial" charset="0"/>
              <a:buChar char="●"/>
            </a:pPr>
            <a:r>
              <a:rPr lang="en-US" sz="2000" dirty="0" smtClean="0"/>
              <a:t>information about alternatives and future events is incomplete</a:t>
            </a:r>
          </a:p>
          <a:p>
            <a:pPr lvl="1">
              <a:lnSpc>
                <a:spcPct val="90000"/>
              </a:lnSpc>
              <a:spcBef>
                <a:spcPct val="0"/>
              </a:spcBef>
              <a:buFont typeface="Arial" charset="0"/>
              <a:buChar char="●"/>
            </a:pPr>
            <a:r>
              <a:rPr lang="en-US" sz="2000" dirty="0" smtClean="0"/>
              <a:t>managers may have to come up with creative approaches to alternatives</a:t>
            </a:r>
          </a:p>
          <a:p>
            <a:pPr>
              <a:lnSpc>
                <a:spcPct val="90000"/>
              </a:lnSpc>
              <a:spcBef>
                <a:spcPct val="0"/>
              </a:spcBef>
              <a:buFont typeface="Arial" charset="0"/>
              <a:buChar char="●"/>
            </a:pPr>
            <a:r>
              <a:rPr lang="en-US" sz="2400" b="1" dirty="0" smtClean="0">
                <a:solidFill>
                  <a:schemeClr val="hlink"/>
                </a:solidFill>
              </a:rPr>
              <a:t>Ambiguity</a:t>
            </a:r>
            <a:endParaRPr lang="en-US" sz="2400" dirty="0" smtClean="0">
              <a:solidFill>
                <a:schemeClr val="hlink"/>
              </a:solidFill>
            </a:endParaRPr>
          </a:p>
          <a:p>
            <a:pPr lvl="1">
              <a:lnSpc>
                <a:spcPct val="90000"/>
              </a:lnSpc>
              <a:spcBef>
                <a:spcPct val="0"/>
              </a:spcBef>
              <a:buFont typeface="Arial" charset="0"/>
              <a:buChar char="●"/>
            </a:pPr>
            <a:r>
              <a:rPr lang="en-US" sz="2000" dirty="0" smtClean="0"/>
              <a:t>by far the most difficult decision making situation</a:t>
            </a:r>
          </a:p>
          <a:p>
            <a:pPr lvl="1">
              <a:lnSpc>
                <a:spcPct val="90000"/>
              </a:lnSpc>
              <a:spcBef>
                <a:spcPct val="0"/>
              </a:spcBef>
              <a:buFont typeface="Arial" charset="0"/>
              <a:buChar char="●"/>
            </a:pPr>
            <a:r>
              <a:rPr lang="en-US" sz="2000" dirty="0" smtClean="0"/>
              <a:t>goal to be achieved or the problem to be solved is unclear</a:t>
            </a:r>
          </a:p>
          <a:p>
            <a:pPr lvl="1">
              <a:lnSpc>
                <a:spcPct val="90000"/>
              </a:lnSpc>
              <a:spcBef>
                <a:spcPct val="0"/>
              </a:spcBef>
              <a:buFont typeface="Arial" charset="0"/>
              <a:buChar char="●"/>
            </a:pPr>
            <a:r>
              <a:rPr lang="en-US" sz="2000" dirty="0" smtClean="0"/>
              <a:t>alternatives are difficult to define</a:t>
            </a:r>
          </a:p>
          <a:p>
            <a:pPr lvl="1">
              <a:lnSpc>
                <a:spcPct val="90000"/>
              </a:lnSpc>
              <a:spcBef>
                <a:spcPct val="0"/>
              </a:spcBef>
              <a:buFont typeface="Arial" charset="0"/>
              <a:buChar char="●"/>
            </a:pPr>
            <a:r>
              <a:rPr lang="en-US" sz="2000" dirty="0" smtClean="0"/>
              <a:t>information about outcomes is </a:t>
            </a:r>
            <a:r>
              <a:rPr lang="en-US" sz="2000" dirty="0" smtClean="0"/>
              <a:t>unavailable</a:t>
            </a:r>
            <a:endParaRPr lang="en-US" sz="2000" dirty="0" smtClean="0"/>
          </a:p>
          <a:p>
            <a:pPr lvl="1">
              <a:lnSpc>
                <a:spcPct val="90000"/>
              </a:lnSpc>
              <a:spcBef>
                <a:spcPct val="0"/>
              </a:spcBef>
            </a:pPr>
            <a:r>
              <a:rPr lang="en-US" b="1" dirty="0" smtClean="0"/>
              <a:t>(South Western – A division of Thompson Learning 2005)</a:t>
            </a:r>
          </a:p>
          <a:p>
            <a:pPr lvl="1">
              <a:lnSpc>
                <a:spcPct val="90000"/>
              </a:lnSpc>
              <a:spcBef>
                <a:spcPct val="0"/>
              </a:spcBef>
            </a:pPr>
            <a:endParaRPr lang="en-US" sz="2000" dirty="0" smtClean="0"/>
          </a:p>
        </p:txBody>
      </p:sp>
      <p:sp>
        <p:nvSpPr>
          <p:cNvPr id="5" name="Slide Number Placeholder 4"/>
          <p:cNvSpPr>
            <a:spLocks noGrp="1"/>
          </p:cNvSpPr>
          <p:nvPr>
            <p:ph type="sldNum" sz="quarter" idx="12"/>
          </p:nvPr>
        </p:nvSpPr>
        <p:spPr/>
        <p:txBody>
          <a:bodyPr/>
          <a:lstStyle/>
          <a:p>
            <a:fld id="{4CF3724C-6ECF-4A2E-8F21-A56B8A0EFE1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2062</Words>
  <Application>Microsoft Office PowerPoint</Application>
  <PresentationFormat>Widescreen</PresentationFormat>
  <Paragraphs>251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Times New Roman</vt:lpstr>
      <vt:lpstr>Wingdings</vt:lpstr>
      <vt:lpstr>Office Theme</vt:lpstr>
      <vt:lpstr> DECISION MAKING</vt:lpstr>
      <vt:lpstr>Learning  Outcomes:</vt:lpstr>
      <vt:lpstr>Life Boat Exercise</vt:lpstr>
      <vt:lpstr>PowerPoint Presentation</vt:lpstr>
      <vt:lpstr>Difference between Decision Making &amp; Problem Solving</vt:lpstr>
      <vt:lpstr>PowerPoint Presentation</vt:lpstr>
      <vt:lpstr>Types of Decisions</vt:lpstr>
      <vt:lpstr>Decision Making Environment</vt:lpstr>
      <vt:lpstr> What is meant by Certainty, Risk, Uncertainty and Ambiguity? </vt:lpstr>
      <vt:lpstr>Individual vs. Collective Decision Making</vt:lpstr>
      <vt:lpstr>Collective or Participative Decision Making </vt:lpstr>
      <vt:lpstr>PowerPoint Presentation</vt:lpstr>
      <vt:lpstr>PowerPoint Presentation</vt:lpstr>
      <vt:lpstr>Decision Making Approaches</vt:lpstr>
      <vt:lpstr>PowerPoint Presentation</vt:lpstr>
      <vt:lpstr>Ethical Decision Making</vt:lpstr>
      <vt:lpstr>PowerPoint Presentation</vt:lpstr>
      <vt:lpstr>PowerPoint Presentation</vt:lpstr>
      <vt:lpstr>PowerPoint Presentation</vt:lpstr>
      <vt:lpstr>PowerPoint Presentation</vt:lpstr>
      <vt:lpstr>Making Ethical Decisions</vt:lpstr>
      <vt:lpstr>Ethical Guidelines in Business</vt:lpstr>
      <vt:lpstr>Good Decisions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Dorie Blackwood</dc:creator>
  <cp:lastModifiedBy>LLoyd Pascoe</cp:lastModifiedBy>
  <cp:revision>88</cp:revision>
  <dcterms:created xsi:type="dcterms:W3CDTF">2015-02-06T14:28:38Z</dcterms:created>
  <dcterms:modified xsi:type="dcterms:W3CDTF">2017-02-16T17:35:56Z</dcterms:modified>
</cp:coreProperties>
</file>